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75" r:id="rId11"/>
    <p:sldId id="274" r:id="rId12"/>
    <p:sldId id="276" r:id="rId13"/>
    <p:sldId id="277" r:id="rId14"/>
    <p:sldId id="278" r:id="rId15"/>
    <p:sldId id="279" r:id="rId16"/>
    <p:sldId id="265" r:id="rId17"/>
    <p:sldId id="266" r:id="rId18"/>
    <p:sldId id="267" r:id="rId19"/>
    <p:sldId id="268" r:id="rId20"/>
    <p:sldId id="269" r:id="rId21"/>
    <p:sldId id="270" r:id="rId22"/>
    <p:sldId id="271" r:id="rId23"/>
    <p:sldId id="272" r:id="rId24"/>
    <p:sldId id="27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6520075-C703-49D3-9A3B-C224429EC155}">
          <p14:sldIdLst>
            <p14:sldId id="256"/>
            <p14:sldId id="257"/>
            <p14:sldId id="258"/>
            <p14:sldId id="259"/>
            <p14:sldId id="260"/>
            <p14:sldId id="261"/>
            <p14:sldId id="262"/>
            <p14:sldId id="263"/>
            <p14:sldId id="264"/>
            <p14:sldId id="275"/>
            <p14:sldId id="274"/>
            <p14:sldId id="276"/>
            <p14:sldId id="277"/>
            <p14:sldId id="278"/>
            <p14:sldId id="279"/>
            <p14:sldId id="265"/>
            <p14:sldId id="266"/>
            <p14:sldId id="267"/>
            <p14:sldId id="268"/>
            <p14:sldId id="269"/>
            <p14:sldId id="270"/>
            <p14:sldId id="271"/>
            <p14:sldId id="272"/>
            <p14:sldId id="27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0066"/>
    <a:srgbClr val="0000FF"/>
    <a:srgbClr val="FFCCFF"/>
    <a:srgbClr val="F155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82" d="100"/>
          <a:sy n="82" d="100"/>
        </p:scale>
        <p:origin x="69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27T22:51:16.165"/>
    </inkml:context>
    <inkml:brush xml:id="br0">
      <inkml:brushProperty name="width" value="0.05" units="cm"/>
      <inkml:brushProperty name="height" value="0.05" units="cm"/>
      <inkml:brushProperty name="color" value="#5B2D90"/>
    </inkml:brush>
  </inkml:definitions>
  <inkml:trace contextRef="#ctx0" brushRef="#br0">0 10224 24575,'38'1'0,"60"13"0,-50-6 0,1312 136-1673,-265-118 1669,-942-35-1,-1-7 1,174-48-1,285-141-2,-498 154 431,164-107 1,92-105 424,-285 194-849,-2-4 0,-3-5 0,-3-4 0,-3-4 0,123-187 0,61-131 0,-215 323 0,-9 16 0,-13 23 0,-1-1 0,-1-1 0,12-47 0,9-19 0,103-197 0,-39 95 0,-80 161 0,52-132 0,-66 158 0,-2 0 0,0 0 0,-2-1 0,0 0 0,3-44 0,-3 18 0,16-86 0,-1 19 0,-17 86 0,-1-1 0,-2-34 0,-1 41 0,1 0 0,1 1 0,1-1 0,6-32 0,-1 23 0,-3 0 0,2-46 0,4-34 0,-2 51 0,-2-1 0,-2 0 0,-6-106 0,-2 133 0,-1 0 0,-14-61 0,-28-72 0,33 124 0,1 9 0,-2 1 0,-28-57 0,24 54 0,-25-64 0,-8-83 0,39 139 0,-40-119 0,23 80 0,20 59 0,-26-49 0,-4-14 0,26 58 0,-2 1 0,0 1 0,-1 0 0,-23-30 0,-120-225 0,86 146 0,-39-108 0,28 56 0,-75-166 0,146 328 0,-30-47 0,6 12 0,-34-90 0,61 129 0,2-1 0,0-1 0,-9-55 0,-4-88 0,15 102 0,-3 0 0,-32-125 0,33 160 0,1 0 0,2-1 0,1 0 0,1 0 0,0-1 0,3 1 0,1-1 0,1 1 0,2-1 0,0 1 0,11-46 0,1 23 0,3 1 0,27-62 0,-35 94 0,1 3 0,0 1 0,2 0 0,0 1 0,0 1 0,27-29 0,14-23 0,88-114 0,-74 102 0,-42 48 0,47-47 0,65-43 0,10 10 0,-40 33 0,-66 46 0,-1-1 0,37-49 0,-73 82 0,1 1 0,-1-1 0,0 1 0,1 0 0,0 1 0,0-1 0,0 1 0,1 1 0,-2 0 0,15-3 0,-13 3 0,1 0 0,-1 0 0,0-1 0,1-1 0,-1 1 0,1-1 0,6-7 0,6-6 0,-6 4 0,0 0 0,1 2 0,28-17 0,-21 16 0,0 0 0,37-31 0,-58 37 0,-8 5 0,-12 3 0,-60 23 0,-21 4 0,85-25 0,1 2 0,-1 0 0,1 0 0,0 2 0,1 0 0,-1 1 0,1 0 0,-15 16 0,-16 9 0,19-10 0,19-10 0,6-13 0,0-1 0,0 1 0,1-1 0,-1 1 0,0-1 0,1 1 0,-1-1 0,0 1 0,1-1 0,-1 0 0,0 1 0,0-1 0,0 0 0,1 1 0,-1-1 0,0 0 0,1 1 0,-1-1 0,1 0 0,-1 0 0,1 1 0,-1-1 0,1 0 0,-1 0 0,0 0 0,1 0 0,-1 0 0,1 0 0,0 0 0,7 0 0,-1 0 0,2-1 0,-1 0 0,-1-1 0,1 0 0,11-5 0,-1 1 0,-2 0 0,-8 3 0,0 0 0,-1 0 0,1 1 0,14-1 0,-22 3 0,1 0 0,0 0 0,1 0 0,-1 0 0,-1 0 0,1 0 0,0 0 0,0 0 0,0 1 0,0-1 0,0 0 0,0 1 0,0-1 0,0 1 0,-1 0 0,1-1 0,0 1 0,0 0 0,0-1 0,-1 1 0,1 0 0,-1 0 0,1 0 0,0 0 0,-1 0 0,1 0 0,0 0 0,-1 0 0,0 0 0,0 0 0,1 0 0,-1 0 0,0 1 0,0-1 0,1 0 0,-1 0 0,0 0 0,0 0 0,0 1 0,0-1 0,0 0 0,0 0 0,-1 0 0,1 1 0,-1 0 0,0 6 0,-2 0 0,1 0 0,-1 0 0,-1 0 0,1-1 0,-1 1 0,0-1 0,0 0 0,-1-1 0,1 1 0,-9 7 0,5-4 0,0 1 0,-12 22 0,3 7 0,2 0 0,2 1 0,-13 58 0,17-68 0,-18 60-1365,20-66-5461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2T17:25:29.226"/>
    </inkml:context>
    <inkml:brush xml:id="br0">
      <inkml:brushProperty name="width" value="0.05" units="cm"/>
      <inkml:brushProperty name="height" value="0.05" units="cm"/>
    </inkml:brush>
  </inkml:definitions>
  <inkml:trace contextRef="#ctx0" brushRef="#br0">0 260 24575,'9'-3'0,"-1"0"0,1 0 0,-1 1 0,1 0 0,0 1 0,0 0 0,12 1 0,1-2 0,752-11 0,-527 16 0,-218-2 0,1 3 0,-1 0 0,47 14 0,-54-11 0,-1-2 0,1 0 0,0-1 0,0-2 0,1 0 0,-1-1 0,38-4 0,0-7 0,101-4 0,-128 11 0,-1 0 0,42-11 0,-51 9 0,-20 5 0,0-1 0,0 0 0,0 0 0,0 0 0,0 0 0,0 0 0,0-1 0,3-1 0,-6 2 0,0 1 0,1 0 0,-1 0 0,0-1 0,1 1 0,-1-1 0,0 1 0,0 0 0,1-1 0,-1 1 0,0 0 0,0-1 0,0 1 0,1-1 0,-1 1 0,0-1 0,0 1 0,0 0 0,0-1 0,0 1 0,0-1 0,0 1 0,0-1 0,0 0 0,-1 0 0,1 0 0,-1 0 0,1 0 0,-1 0 0,1 1 0,-1-1 0,0 0 0,0 0 0,1 0 0,-1 1 0,0-1 0,0 0 0,0 1 0,-2-2 0,-15-7 0,0 0 0,-1 1 0,-36-9 0,4 1 0,-23-8 0,33 11 0,-53-23 0,-1-25 0,87 55 0,9 7 0,23 17 0,0-1 0,2-2 0,0 0 0,0-1 0,2-2 0,-1-1 0,58 15 0,77 23 0,-151-45 0,1 0 0,-1 0 0,22 13 0,11 4 0,-42-21 0,-1 1 0,1-1 0,0 1 0,-1 0 0,1 0 0,-1 0 0,1 0 0,-1 0 0,0 0 0,1 0 0,1 2 0,-3-2 0,0-1 0,0 0 0,1 1 0,-1-1 0,0 0 0,0 1 0,0-1 0,0 1 0,0-1 0,0 0 0,0 1 0,0-1 0,0 1 0,0-1 0,0 0 0,0 1 0,0-1 0,0 1 0,0-1 0,-1 0 0,1 1 0,0-1 0,0 0 0,0 1 0,0-1 0,-1 0 0,1 1 0,0-1 0,-1 0 0,1 1 0,-5 2 0,1 0 0,-1 0 0,0 0 0,0 0 0,-9 2 0,9-3 0,-212 83 0,206-80 9,0-1 0,0 2-1,1 0 1,-1 0-1,1 1 1,1 0 0,-13 12-1,-56 65-486,52-54-478,14-16-5870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2T17:43:21.023"/>
    </inkml:context>
    <inkml:brush xml:id="br0">
      <inkml:brushProperty name="width" value="0.05" units="cm"/>
      <inkml:brushProperty name="height" value="0.05" units="cm"/>
    </inkml:brush>
  </inkml:definitions>
  <inkml:trace contextRef="#ctx0" brushRef="#br0">1928 69 24575,'-7'-1'0,"-1"0"0,1 0 0,0 0 0,-1-1 0,1 0 0,-8-4 0,-13-3 0,-38-6 0,-1 3 0,0 3 0,-1 3 0,-88 3 0,70 9 0,-148 29 0,107-12 0,84-15 0,1 2 0,1 2 0,0 1 0,-52 25 0,68-24 0,0 2 0,1 1 0,1 0 0,-33 32 0,35-30 0,-2 5 0,0 0 0,2 2 0,-32 50 0,7-9 0,-53 81 0,-28 35 0,106-156 0,2 1 0,0 1 0,2 0 0,2 1 0,-13 32 0,22-44 0,1 0 0,1 0 0,0 1 0,2 0 0,-1 25 0,5 96 0,-1-121 0,0 9 0,2 0 0,1-1 0,1 1 0,1-1 0,1 0 0,2-1 0,1 0 0,0 0 0,2-1 0,1 0 0,1-1 0,2-1 0,0 0 0,1-1 0,1-1 0,1-1 0,25 22 0,117 98 0,-89-75 0,-8-17 0,-44-35 0,-2 2 0,22 19 0,-23-18 0,1-1 0,1-1 0,0 0 0,0-2 0,25 12 0,108 42 0,-73-39 0,110 20 0,-137-35 0,95 15 0,-22-5 0,-94-17 0,0-1 0,0-1 0,53-2 0,93-19 0,-148 15 0,0-2 0,-1-1 0,1-1 0,-1-1 0,-1-2 0,0-1 0,33-18 0,192-134 0,-191 116 0,-38 27 0,2 2 0,28-17 0,-18 14 0,-1-2 0,-1-1 0,-1-1 0,-1-2 0,-1-2 0,-2 0 0,-1-2 0,-1 0 0,-2-2 0,31-55 0,-33 49 0,-2 4 0,1 0 0,29-35 0,-42 59 0,1-1 0,-1 0 0,-1-1 0,0 0 0,6-18 0,18-71 0,-26 84 0,-2-1 0,0 1 0,-1-1 0,0 0 0,-2 0 0,-1 0 0,0 0 0,-1 0 0,-1 0 0,0 1 0,-2-1 0,0 1 0,-1 0 0,-1 0 0,-1 1 0,-17-29 0,8 18 0,3 4 0,-2 0 0,0 1 0,-38-40 0,7 13 0,1-3 0,-62-94 0,29 39 0,-141-149 0,211 248 0,0 1 0,-1-1 0,0 2 0,-1-1 0,0 1 0,0 1 0,-14-6 0,-10-2 0,-41-10 0,74 23 0,-18-4 0,0 1 0,0 1 0,-1 1 0,1 1 0,0 0 0,-24 3 0,-124 23 0,55-6 0,33-5-1365,60-9-5461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2T17:43:22.775"/>
    </inkml:context>
    <inkml:brush xml:id="br0">
      <inkml:brushProperty name="width" value="0.05" units="cm"/>
      <inkml:brushProperty name="height" value="0.05" units="cm"/>
    </inkml:brush>
  </inkml:definitions>
  <inkml:trace contextRef="#ctx0" brushRef="#br0">1 404 24575,'316'-45'0,"-1"23"0,-296 21 0,10 0 0,0-2 0,0 0 0,-1-2 0,1-1 0,-1-1 0,40-16 0,-28 4 0,26-11 0,100-31 0,-22 24 0,149-17 0,153 0 0,-395 49 0,795-23 0,-825 29 0,0 0 0,0 2 0,0 0 0,0 1 0,34 12 0,-40-11-341,0-1 0,0-1-1,16 2 1,-6-3-6485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6:51:21.654"/>
    </inkml:context>
    <inkml:brush xml:id="br0">
      <inkml:brushProperty name="width" value="0.05" units="cm"/>
      <inkml:brushProperty name="height" value="0.05" units="cm"/>
      <inkml:brushProperty name="color" value="#AB008B"/>
    </inkml:brush>
  </inkml:definitions>
  <inkml:trace contextRef="#ctx0" brushRef="#br0">1 0 24575,'58'58'0,"-1"2"0,-4 3 0,-2 2 0,-4 2 0,-2 2 0,-3 2 0,-4 1 0,-2 3 0,-4 0 0,-3 3 0,-4 0 0,17 90 0,-22-33 0,2 199 0,-21-300 0,14 155 0,-8-112 0,-4-53 0,1-1 0,1 1 0,1-1 0,17 41 0,49 85 0,-12-28 0,-51-100 0,2 7 0,1-1 0,1 0 0,1-1 0,2-1 0,1 0 0,32 37 0,-29-39 0,21 27 0,-27-31 0,1-1 0,0-1 0,21 18 0,55 46 0,-47-40 0,60 43 0,-70-57 0,-1 0 0,43 48 0,-2-1 0,-53-52 0,0 0 0,28 42 0,-16-20 0,-22-31 0,1 0 0,0-1 0,1 0 0,1-1 0,19 13 0,78 39 0,-63-37 0,-34-19 0,1-1 0,1 0 0,-1-1 0,1-1 0,0-1 0,0 0 0,0-1 0,0 0 0,17-1 0,-14 0 0,-3 1 0,0 1 0,0 0 0,0 1 0,17 7 0,-17-5 0,1-1 0,0 0 0,19 2 0,128 18 0,-148-23-455,1 0 0,30 8 0,-28-4-6371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7:03:46.017"/>
    </inkml:context>
    <inkml:brush xml:id="br0">
      <inkml:brushProperty name="width" value="0.05" units="cm"/>
      <inkml:brushProperty name="height" value="0.05" units="cm"/>
      <inkml:brushProperty name="color" value="#AB008B"/>
    </inkml:brush>
  </inkml:definitions>
  <inkml:trace contextRef="#ctx0" brushRef="#br0">0 0 24575,'11'10'0,"0"-1"0,0-1 0,1 0 0,0 0 0,0-1 0,1-1 0,13 6 0,98 27 0,-99-32 0,-5-2 0,0-1 0,0-2 0,1 0 0,25-1 0,39 4 0,-64 0 0,0 1 0,-1 0 0,0 2 0,0 0 0,20 13 0,-8-5 0,3 0 0,0 0 0,55 34 0,-78-42 0,-1 1 0,-1-1 0,1 2 0,-2-1 0,1 2 0,-1-1 0,-1 1 0,11 17 0,2 10 0,-2 2 0,-1 1 0,-2 0 0,10 44 0,-15-42 0,-7-25 0,0-1 0,1 1 0,1-1 0,1 0 0,10 19 0,38 63 0,-35-59-1365,-13-21-5461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7:03:48.998"/>
    </inkml:context>
    <inkml:brush xml:id="br0">
      <inkml:brushProperty name="width" value="0.05" units="cm"/>
      <inkml:brushProperty name="height" value="0.05" units="cm"/>
      <inkml:brushProperty name="color" value="#AB008B"/>
    </inkml:brush>
  </inkml:definitions>
  <inkml:trace contextRef="#ctx0" brushRef="#br0">1014 1 24575,'-9'0'0,"0"2"0,1-1 0,-1 1 0,1 0 0,-13 5 0,-17 4 0,-40 2 0,-1-4 0,0-4 0,-98-5 0,112-1 0,39 3 0,-1 2 0,1 0 0,0 1 0,-44 16 0,5-2 0,38-13 0,20-5 0,-1 1 0,1-1 0,-1 1 0,1 0 0,0 1 0,0 0 0,0 0 0,0 1 0,0 0 0,1 0 0,-1 0 0,1 1 0,0 0 0,1 0 0,-1 0 0,-4 7 0,4-4-136,0 1-1,1 0 1,0-1-1,1 2 1,0-1-1,0 0 1,1 1-1,0 0 0,-2 18 1,2 1-6690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7:04:00.075"/>
    </inkml:context>
    <inkml:brush xml:id="br0">
      <inkml:brushProperty name="width" value="0.05" units="cm"/>
      <inkml:brushProperty name="height" value="0.05" units="cm"/>
      <inkml:brushProperty name="color" value="#AB008B"/>
    </inkml:brush>
  </inkml:definitions>
  <inkml:trace contextRef="#ctx0" brushRef="#br0">1 0 24575,'0'960'-1365,"0"-938"-5461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7:02:33.265"/>
    </inkml:context>
    <inkml:brush xml:id="br0">
      <inkml:brushProperty name="width" value="0.05" units="cm"/>
      <inkml:brushProperty name="height" value="0.05" units="cm"/>
      <inkml:brushProperty name="color" value="#AB008B"/>
    </inkml:brush>
  </inkml:definitions>
  <inkml:trace contextRef="#ctx0" brushRef="#br0">184 1 24575,'22'34'0,"-9"-11"0,5 8 0,0 0 0,19 52 0,7 11 0,-32-66 0,0 0 0,8 32 0,-3-5 0,-12-38 0,0 0 0,-2 1 0,0-1 0,0 22 0,-2-18 0,1 0 0,8 27 0,-3-6 0,-1-1 0,-1 1 0,-3 0 0,-5 73 0,1-24 0,1-62 0,-2 0 0,0-1 0,-2 1 0,-1-1 0,-15 44 0,-65 129 0,54-118 0,24-60 0,0 0 0,-21 39 0,17-40 0,-14 42 0,0-2 0,-71 166 0,95-223 0,-20 66 0,17-50 0,0-1 0,-10 20 0,8-23 7,2 0 0,-1 0 0,2 1 0,0-1-1,2 1 1,-2 18 0,5 110-270,1-74-887,-2-46-5676</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7:03:32.092"/>
    </inkml:context>
    <inkml:brush xml:id="br0">
      <inkml:brushProperty name="width" value="0.05" units="cm"/>
      <inkml:brushProperty name="height" value="0.05" units="cm"/>
      <inkml:brushProperty name="color" value="#AB008B"/>
    </inkml:brush>
  </inkml:definitions>
  <inkml:trace contextRef="#ctx0" brushRef="#br0">1519 0 24575,'-10'6'0,"1"0"0,-1 1 0,-12 10 0,-18 13 0,-162 93 0,174-109 0,-2-1 0,0-1 0,0-2 0,-1-1 0,-36 6 0,0 1 0,-225 38 0,271-51 0,3 0 0,2 1 0,-1 1 0,0 1 0,1 0 0,0 1 0,-19 12 0,-86 60 0,117-76 0,-10 7 0,-1 1 0,2 1 0,0 0 0,0 0 0,1 1 0,1 1 0,0 0 0,1 1 0,0 0 0,2 0 0,-1 1 0,2 0 0,0 1 0,-6 22 0,4-10 0,-2 0 0,-1 0 0,-1-1 0,-2 0 0,-1-1 0,-27 36 0,34-49-3,0 2 0,1-1 1,1 1-1,1 0 0,0 1 0,1-1 0,-5 28 0,-6 16-1339,8-32-5484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7:04:33.262"/>
    </inkml:context>
    <inkml:brush xml:id="br0">
      <inkml:brushProperty name="width" value="0.05" units="cm"/>
      <inkml:brushProperty name="height" value="0.05" units="cm"/>
      <inkml:brushProperty name="color" value="#AB008B"/>
    </inkml:brush>
  </inkml:definitions>
  <inkml:trace contextRef="#ctx0" brushRef="#br0">2 1 24575,'-1'113'0,"3"123"0,11-156 0,-9-57 0,5 46 0,-9 58-1365,-1-104-5461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19T17:04:50.916"/>
    </inkml:context>
    <inkml:brush xml:id="br0">
      <inkml:brushProperty name="width" value="0.05" units="cm"/>
      <inkml:brushProperty name="height" value="0.05" units="cm"/>
      <inkml:brushProperty name="color" value="#AB008B"/>
    </inkml:brush>
  </inkml:definitions>
  <inkml:trace contextRef="#ctx0" brushRef="#br0">0 1 24575,'2'92'0,"5"1"0,26 137 0,-16-113 0,-5 0 0,-4 180 0,-9-236-1365,1-36-5461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E023C-E710-4699-B4A5-2414DADF858A}" type="datetimeFigureOut">
              <a:rPr lang="en-US" smtClean="0"/>
              <a:t>11/6/2024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D358F-09DD-4479-B956-68322AB418D8}" type="slidenum">
              <a:rPr lang="en-US" smtClean="0"/>
              <a:t>‹#›</a:t>
            </a:fld>
            <a:endParaRPr lang="en-US"/>
          </a:p>
        </p:txBody>
      </p:sp>
    </p:spTree>
    <p:extLst>
      <p:ext uri="{BB962C8B-B14F-4D97-AF65-F5344CB8AC3E}">
        <p14:creationId xmlns:p14="http://schemas.microsoft.com/office/powerpoint/2010/main" val="4080467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CCD4E-0669-74B3-AF9B-D07BF8DFE7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245EEE-B18D-7D4F-BB58-F92ACA5606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52A2CE-EFF2-4E90-00A5-ED6E66A6F4FD}"/>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5" name="Footer Placeholder 4">
            <a:extLst>
              <a:ext uri="{FF2B5EF4-FFF2-40B4-BE49-F238E27FC236}">
                <a16:creationId xmlns:a16="http://schemas.microsoft.com/office/drawing/2014/main" id="{DC5B5255-974B-297A-780A-C5AD27177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A58C70-1A52-D1F2-BC46-3A51AB06EEE1}"/>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524843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8A15-A845-13C4-99CB-ECFD4EC838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54A2B2-CE24-23B4-B9FD-E0EC48669D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3CC1-1913-6F57-EFCB-46CF0CDD2F5A}"/>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5" name="Footer Placeholder 4">
            <a:extLst>
              <a:ext uri="{FF2B5EF4-FFF2-40B4-BE49-F238E27FC236}">
                <a16:creationId xmlns:a16="http://schemas.microsoft.com/office/drawing/2014/main" id="{0CEDC690-4656-F586-F9A3-8E487CDE3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AC536B-B5A5-71CD-FB46-2016B07FF1B3}"/>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616394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849D4F-0228-EC67-F239-080FBCC48C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EA6766-6BEC-9E51-E2A4-0D42302968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A5BC4A-7D87-49C6-47F1-70B511CF625C}"/>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5" name="Footer Placeholder 4">
            <a:extLst>
              <a:ext uri="{FF2B5EF4-FFF2-40B4-BE49-F238E27FC236}">
                <a16:creationId xmlns:a16="http://schemas.microsoft.com/office/drawing/2014/main" id="{2AF6796A-3DD7-DDBA-A9AB-67DDF48012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8C7D66-6651-88BF-38A2-837BAD3A7150}"/>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9177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871E8-4AC3-B285-A065-5ECC48569B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A8F14-20A6-618D-1128-CA9BAACD45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05BF08-DC25-6FD0-2FD3-436F4E2B81F7}"/>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5" name="Footer Placeholder 4">
            <a:extLst>
              <a:ext uri="{FF2B5EF4-FFF2-40B4-BE49-F238E27FC236}">
                <a16:creationId xmlns:a16="http://schemas.microsoft.com/office/drawing/2014/main" id="{81B7C16F-975B-F54A-2B1B-96FDD2B10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033E0-8EA2-C135-3A34-6EDFF27F05E4}"/>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74540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0572D-4C07-95DF-2D12-E2F913022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958792-2346-F2C9-2AA7-0FDC618D9B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D3D322-991D-065F-E602-60B849DBBCE4}"/>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5" name="Footer Placeholder 4">
            <a:extLst>
              <a:ext uri="{FF2B5EF4-FFF2-40B4-BE49-F238E27FC236}">
                <a16:creationId xmlns:a16="http://schemas.microsoft.com/office/drawing/2014/main" id="{4DF38D08-38D2-4A4D-4354-E181482C3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17063-4EFE-4F0C-89D5-7054F6412B9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373219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6C87-EE63-0F72-18E7-92202BBDED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F924E3-6E74-2D41-7FDE-9835222C36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CE9499-682D-AA55-BB18-796329B0B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4F383-1A09-992A-03F0-914E82808C45}"/>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6" name="Footer Placeholder 5">
            <a:extLst>
              <a:ext uri="{FF2B5EF4-FFF2-40B4-BE49-F238E27FC236}">
                <a16:creationId xmlns:a16="http://schemas.microsoft.com/office/drawing/2014/main" id="{94DBAC3B-B01F-D3A0-EE54-60C50D9CAF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BB9E0-C1E1-69FD-11F5-CEAA3DFF2828}"/>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29777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7647F-0159-FDDF-F638-F1B0A155B6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58EA40-0307-AC7F-D305-B190D0B6C8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AA521-FAC4-6D74-D018-6FAAE2EBC2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D7CBD6-522D-0C3C-FD7E-53E39A203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2AAD82-7206-1A51-17CD-70FB67077B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3211B6-8304-F792-80B4-EADA051B69F1}"/>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8" name="Footer Placeholder 7">
            <a:extLst>
              <a:ext uri="{FF2B5EF4-FFF2-40B4-BE49-F238E27FC236}">
                <a16:creationId xmlns:a16="http://schemas.microsoft.com/office/drawing/2014/main" id="{4EBE0804-937B-E6B6-94C9-2F04AB5250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118F94-2B0F-EA47-D72B-237332DD1E65}"/>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417132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5D9BB-BE16-3A99-F4D9-E6F431E57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240B9-046F-CE16-C9BD-EDF214E82EB8}"/>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4" name="Footer Placeholder 3">
            <a:extLst>
              <a:ext uri="{FF2B5EF4-FFF2-40B4-BE49-F238E27FC236}">
                <a16:creationId xmlns:a16="http://schemas.microsoft.com/office/drawing/2014/main" id="{EA8BFF95-8C78-452C-07D6-1AF184BF3A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EA7A3C-B088-014C-4C67-428D6F1EF7F9}"/>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72408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9C87BA-1D1A-FF65-A1CD-D492549FF8DB}"/>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3" name="Footer Placeholder 2">
            <a:extLst>
              <a:ext uri="{FF2B5EF4-FFF2-40B4-BE49-F238E27FC236}">
                <a16:creationId xmlns:a16="http://schemas.microsoft.com/office/drawing/2014/main" id="{4478F084-29F8-CF71-1AB0-2FDECE75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95F685-A0C1-157B-823A-8C7A0934E092}"/>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92228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06BD-97BA-A945-2899-067C7212C2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F27252-C677-0FAD-0DDA-AA43CCD84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AAFD1-1FAA-3805-B1EF-AA6627A68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340D12-68B2-4BCE-7637-281E574014D6}"/>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6" name="Footer Placeholder 5">
            <a:extLst>
              <a:ext uri="{FF2B5EF4-FFF2-40B4-BE49-F238E27FC236}">
                <a16:creationId xmlns:a16="http://schemas.microsoft.com/office/drawing/2014/main" id="{6B6FAB91-5926-3E50-153D-58079A583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62A33-AD04-3E47-2FC7-1AA845487F7B}"/>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04943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2BD63-4318-D50D-8962-D18A7A888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E36796-15EF-70AD-4C89-A101ECF22E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549DC1-1112-1356-E1B1-39D6A0C455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2242C-78EB-FBA5-975B-F52AB134A37F}"/>
              </a:ext>
            </a:extLst>
          </p:cNvPr>
          <p:cNvSpPr>
            <a:spLocks noGrp="1"/>
          </p:cNvSpPr>
          <p:nvPr>
            <p:ph type="dt" sz="half" idx="10"/>
          </p:nvPr>
        </p:nvSpPr>
        <p:spPr/>
        <p:txBody>
          <a:bodyPr/>
          <a:lstStyle/>
          <a:p>
            <a:fld id="{84E53C2F-C12C-440E-9C25-D2FE4B0EDDF7}" type="datetimeFigureOut">
              <a:rPr lang="en-US" smtClean="0"/>
              <a:t>11/6/2024</a:t>
            </a:fld>
            <a:endParaRPr lang="en-US"/>
          </a:p>
        </p:txBody>
      </p:sp>
      <p:sp>
        <p:nvSpPr>
          <p:cNvPr id="6" name="Footer Placeholder 5">
            <a:extLst>
              <a:ext uri="{FF2B5EF4-FFF2-40B4-BE49-F238E27FC236}">
                <a16:creationId xmlns:a16="http://schemas.microsoft.com/office/drawing/2014/main" id="{6E73C663-1975-9517-1426-65832A8272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3BCB4D-63EF-3C6E-FDF0-2BE7C6DC8AF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405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7DCB9-6ED3-AAFC-4D3E-5A7ADDA509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CF9E0F-9793-0F6A-343F-D5240DD24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A7A9B-B6F3-200F-579B-2C12356C8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53C2F-C12C-440E-9C25-D2FE4B0EDDF7}" type="datetimeFigureOut">
              <a:rPr lang="en-US" smtClean="0"/>
              <a:t>11/6/2024</a:t>
            </a:fld>
            <a:endParaRPr lang="en-US"/>
          </a:p>
        </p:txBody>
      </p:sp>
      <p:sp>
        <p:nvSpPr>
          <p:cNvPr id="5" name="Footer Placeholder 4">
            <a:extLst>
              <a:ext uri="{FF2B5EF4-FFF2-40B4-BE49-F238E27FC236}">
                <a16:creationId xmlns:a16="http://schemas.microsoft.com/office/drawing/2014/main" id="{99676ADC-A8AB-FE97-F2AE-D22E0F2D7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549820-1D97-7AAD-C35A-99D2D04D7B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3A20E6-614B-4207-92E0-2D1639730928}" type="slidenum">
              <a:rPr lang="en-US" smtClean="0"/>
              <a:t>‹#›</a:t>
            </a:fld>
            <a:endParaRPr lang="en-US"/>
          </a:p>
        </p:txBody>
      </p:sp>
    </p:spTree>
    <p:extLst>
      <p:ext uri="{BB962C8B-B14F-4D97-AF65-F5344CB8AC3E}">
        <p14:creationId xmlns:p14="http://schemas.microsoft.com/office/powerpoint/2010/main" val="3876886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31.png"/></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3.png"/><Relationship Id="rId7" Type="http://schemas.openxmlformats.org/officeDocument/2006/relationships/customXml" Target="../ink/ink4.xml"/><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4.png"/><Relationship Id="rId4" Type="http://schemas.openxmlformats.org/officeDocument/2006/relationships/customXml" Target="../ink/ink3.xml"/><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customXml" Target="../ink/ink5.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customXml" Target="../ink/ink7.xml"/><Relationship Id="rId2" Type="http://schemas.openxmlformats.org/officeDocument/2006/relationships/image" Target="../media/image30.png"/><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customXml" Target="../ink/ink6.xml"/></Relationships>
</file>

<file path=ppt/slides/_rels/slide14.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customXml" Target="../ink/ink9.xml"/><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customXml" Target="../ink/ink10.xml"/><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oleObject" Target="../embeddings/oleObject4.bin"/></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420.png"/><Relationship Id="rId2" Type="http://schemas.openxmlformats.org/officeDocument/2006/relationships/image" Target="../media/image52.png"/><Relationship Id="rId1" Type="http://schemas.openxmlformats.org/officeDocument/2006/relationships/slideLayout" Target="../slideLayouts/slideLayout1.xml"/><Relationship Id="rId6" Type="http://schemas.openxmlformats.org/officeDocument/2006/relationships/customXml" Target="../ink/ink12.xml"/><Relationship Id="rId5" Type="http://schemas.openxmlformats.org/officeDocument/2006/relationships/image" Target="../media/image410.png"/><Relationship Id="rId4" Type="http://schemas.openxmlformats.org/officeDocument/2006/relationships/customXml" Target="../ink/ink11.xml"/></Relationships>
</file>

<file path=ppt/slides/_rels/slide2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image" Target="../media/image57.png"/><Relationship Id="rId1" Type="http://schemas.openxmlformats.org/officeDocument/2006/relationships/slideLayout" Target="../slideLayouts/slideLayout1.xml"/><Relationship Id="rId6" Type="http://schemas.openxmlformats.org/officeDocument/2006/relationships/image" Target="../media/image59.emf"/><Relationship Id="rId5" Type="http://schemas.openxmlformats.org/officeDocument/2006/relationships/oleObject" Target="../embeddings/oleObject11.bin"/><Relationship Id="rId4" Type="http://schemas.openxmlformats.org/officeDocument/2006/relationships/image" Target="../media/image58.emf"/></Relationships>
</file>

<file path=ppt/slides/_rels/slide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oleObject" Target="../embeddings/oleObject5.bin"/><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wmf"/><Relationship Id="rId4"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oleObject" Target="../embeddings/oleObject7.bin"/><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oleObject" Target="../embeddings/oleObject8.bin"/><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customXml" Target="../ink/ink1.xml"/><Relationship Id="rId7" Type="http://schemas.openxmlformats.org/officeDocument/2006/relationships/image" Target="../media/image18.emf"/><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oleObject" Target="../embeddings/oleObject9.bin"/><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4237703" y="167149"/>
            <a:ext cx="3736258" cy="727434"/>
          </a:xfrm>
        </p:spPr>
        <p:txBody>
          <a:bodyPr>
            <a:normAutofit/>
          </a:bodyPr>
          <a:lstStyle/>
          <a:p>
            <a:r>
              <a:rPr lang="en-US" sz="3600" b="1" u="sng">
                <a:latin typeface="+mn-lt"/>
              </a:rPr>
              <a:t>Neural Networks</a:t>
            </a:r>
          </a:p>
        </p:txBody>
      </p:sp>
      <p:sp>
        <p:nvSpPr>
          <p:cNvPr id="7" name="TextBox 6">
            <a:extLst>
              <a:ext uri="{FF2B5EF4-FFF2-40B4-BE49-F238E27FC236}">
                <a16:creationId xmlns:a16="http://schemas.microsoft.com/office/drawing/2014/main" id="{0FFC999C-4645-5411-36D4-D5C44DBD5DA8}"/>
              </a:ext>
            </a:extLst>
          </p:cNvPr>
          <p:cNvSpPr txBox="1"/>
          <p:nvPr/>
        </p:nvSpPr>
        <p:spPr>
          <a:xfrm>
            <a:off x="491489" y="1123494"/>
            <a:ext cx="10858499" cy="923330"/>
          </a:xfrm>
          <a:prstGeom prst="rect">
            <a:avLst/>
          </a:prstGeom>
          <a:noFill/>
        </p:spPr>
        <p:txBody>
          <a:bodyPr wrap="square" rtlCol="0">
            <a:spAutoFit/>
          </a:bodyPr>
          <a:lstStyle/>
          <a:p>
            <a:r>
              <a:rPr lang="en-US"/>
              <a:t>First we’ll consider </a:t>
            </a:r>
            <a:r>
              <a:rPr lang="en-US" b="1"/>
              <a:t>regression</a:t>
            </a:r>
            <a:r>
              <a:rPr lang="en-US"/>
              <a:t> networks.  Classification networks are practically the same.  So we have input nodes (same # nodes as # X columns in dataframe), which are connected to any number (could be zero) of hidden layer nodes, which are then connected to an output node.  </a:t>
            </a:r>
          </a:p>
        </p:txBody>
      </p:sp>
      <p:sp>
        <p:nvSpPr>
          <p:cNvPr id="8" name="TextBox 7">
            <a:extLst>
              <a:ext uri="{FF2B5EF4-FFF2-40B4-BE49-F238E27FC236}">
                <a16:creationId xmlns:a16="http://schemas.microsoft.com/office/drawing/2014/main" id="{C222C91F-B3C0-7263-6D27-E8B6C8F688C1}"/>
              </a:ext>
            </a:extLst>
          </p:cNvPr>
          <p:cNvSpPr txBox="1"/>
          <p:nvPr/>
        </p:nvSpPr>
        <p:spPr>
          <a:xfrm>
            <a:off x="491490" y="2275736"/>
            <a:ext cx="5772149" cy="2031325"/>
          </a:xfrm>
          <a:prstGeom prst="rect">
            <a:avLst/>
          </a:prstGeom>
          <a:noFill/>
        </p:spPr>
        <p:txBody>
          <a:bodyPr wrap="square" rtlCol="0">
            <a:spAutoFit/>
          </a:bodyPr>
          <a:lstStyle/>
          <a:p>
            <a:r>
              <a:rPr lang="en-US"/>
              <a:t>Each network layer is described by two matrices: W, and B.  W</a:t>
            </a:r>
            <a:r>
              <a:rPr lang="en-US" baseline="-25000"/>
              <a:t>ab</a:t>
            </a:r>
            <a:r>
              <a:rPr lang="en-US"/>
              <a:t> is the weight that multiplies the output of previous node b, that’s going into node a.  And B</a:t>
            </a:r>
            <a:r>
              <a:rPr lang="en-US" baseline="-25000"/>
              <a:t>a</a:t>
            </a:r>
            <a:r>
              <a:rPr lang="en-US"/>
              <a:t> is the bias added to node a.  Each node, i, takes the sum of the inputs it receives, x</a:t>
            </a:r>
            <a:r>
              <a:rPr lang="en-US" baseline="-25000"/>
              <a:t>i</a:t>
            </a:r>
            <a:r>
              <a:rPr lang="en-US" baseline="30000"/>
              <a:t>(n)</a:t>
            </a:r>
            <a:r>
              <a:rPr lang="en-US"/>
              <a:t>, and outputs f</a:t>
            </a:r>
            <a:r>
              <a:rPr lang="en-US" baseline="-25000"/>
              <a:t>i</a:t>
            </a:r>
            <a:r>
              <a:rPr lang="en-US" baseline="30000"/>
              <a:t>(n)</a:t>
            </a:r>
            <a:r>
              <a:rPr lang="en-US"/>
              <a:t> =  A(x</a:t>
            </a:r>
            <a:r>
              <a:rPr lang="en-US" baseline="-25000"/>
              <a:t>i</a:t>
            </a:r>
            <a:r>
              <a:rPr lang="en-US" baseline="30000"/>
              <a:t>(n)</a:t>
            </a:r>
            <a:r>
              <a:rPr lang="en-US"/>
              <a:t>), where A is the activation function.  For this network, the final output would be given by:</a:t>
            </a:r>
          </a:p>
        </p:txBody>
      </p:sp>
      <p:graphicFrame>
        <p:nvGraphicFramePr>
          <p:cNvPr id="11" name="Object 10">
            <a:extLst>
              <a:ext uri="{FF2B5EF4-FFF2-40B4-BE49-F238E27FC236}">
                <a16:creationId xmlns:a16="http://schemas.microsoft.com/office/drawing/2014/main" id="{7B872AB8-F9B7-A6FE-8870-B378BCB3B1F1}"/>
              </a:ext>
            </a:extLst>
          </p:cNvPr>
          <p:cNvGraphicFramePr>
            <a:graphicFrameLocks noChangeAspect="1"/>
          </p:cNvGraphicFramePr>
          <p:nvPr>
            <p:extLst>
              <p:ext uri="{D42A27DB-BD31-4B8C-83A1-F6EECF244321}">
                <p14:modId xmlns:p14="http://schemas.microsoft.com/office/powerpoint/2010/main" val="416791690"/>
              </p:ext>
            </p:extLst>
          </p:nvPr>
        </p:nvGraphicFramePr>
        <p:xfrm>
          <a:off x="565150" y="4445000"/>
          <a:ext cx="4479925" cy="1319213"/>
        </p:xfrm>
        <a:graphic>
          <a:graphicData uri="http://schemas.openxmlformats.org/presentationml/2006/ole">
            <mc:AlternateContent xmlns:mc="http://schemas.openxmlformats.org/markup-compatibility/2006">
              <mc:Choice xmlns:v="urn:schemas-microsoft-com:vml" Requires="v">
                <p:oleObj name="Equation" r:id="rId2" imgW="3060360" imgH="901440" progId="Equation.DSMT4">
                  <p:embed/>
                </p:oleObj>
              </mc:Choice>
              <mc:Fallback>
                <p:oleObj name="Equation" r:id="rId2" imgW="3060360" imgH="901440" progId="Equation.DSMT4">
                  <p:embed/>
                  <p:pic>
                    <p:nvPicPr>
                      <p:cNvPr id="0" name=""/>
                      <p:cNvPicPr/>
                      <p:nvPr/>
                    </p:nvPicPr>
                    <p:blipFill>
                      <a:blip r:embed="rId3"/>
                      <a:stretch>
                        <a:fillRect/>
                      </a:stretch>
                    </p:blipFill>
                    <p:spPr>
                      <a:xfrm>
                        <a:off x="565150" y="4445000"/>
                        <a:ext cx="4479925" cy="1319213"/>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3D3E4C73-B472-B00A-E57D-5D472B68C429}"/>
              </a:ext>
            </a:extLst>
          </p:cNvPr>
          <p:cNvSpPr txBox="1"/>
          <p:nvPr/>
        </p:nvSpPr>
        <p:spPr>
          <a:xfrm>
            <a:off x="491489" y="5902252"/>
            <a:ext cx="6336031" cy="646331"/>
          </a:xfrm>
          <a:prstGeom prst="rect">
            <a:avLst/>
          </a:prstGeom>
          <a:noFill/>
        </p:spPr>
        <p:txBody>
          <a:bodyPr wrap="square" rtlCol="0">
            <a:spAutoFit/>
          </a:bodyPr>
          <a:lstStyle/>
          <a:p>
            <a:r>
              <a:rPr lang="en-US"/>
              <a:t>One would use Gradient Descent to find the parameters in the W’s, B’s which minimize the loss function, taken to be SSE:</a:t>
            </a:r>
          </a:p>
        </p:txBody>
      </p:sp>
      <p:graphicFrame>
        <p:nvGraphicFramePr>
          <p:cNvPr id="15" name="Object 14">
            <a:extLst>
              <a:ext uri="{FF2B5EF4-FFF2-40B4-BE49-F238E27FC236}">
                <a16:creationId xmlns:a16="http://schemas.microsoft.com/office/drawing/2014/main" id="{8773F09E-1820-B6E2-E4EE-40A3A8663FF9}"/>
              </a:ext>
            </a:extLst>
          </p:cNvPr>
          <p:cNvGraphicFramePr>
            <a:graphicFrameLocks noChangeAspect="1"/>
          </p:cNvGraphicFramePr>
          <p:nvPr>
            <p:extLst>
              <p:ext uri="{D42A27DB-BD31-4B8C-83A1-F6EECF244321}">
                <p14:modId xmlns:p14="http://schemas.microsoft.com/office/powerpoint/2010/main" val="1088852166"/>
              </p:ext>
            </p:extLst>
          </p:nvPr>
        </p:nvGraphicFramePr>
        <p:xfrm>
          <a:off x="6827520" y="6015428"/>
          <a:ext cx="2030730" cy="589567"/>
        </p:xfrm>
        <a:graphic>
          <a:graphicData uri="http://schemas.openxmlformats.org/presentationml/2006/ole">
            <mc:AlternateContent xmlns:mc="http://schemas.openxmlformats.org/markup-compatibility/2006">
              <mc:Choice xmlns:v="urn:schemas-microsoft-com:vml" Requires="v">
                <p:oleObj name="Equation" r:id="rId4" imgW="1475676" imgH="429375" progId="Equation.DSMT4">
                  <p:embed/>
                </p:oleObj>
              </mc:Choice>
              <mc:Fallback>
                <p:oleObj name="Equation" r:id="rId4" imgW="1475676" imgH="429375" progId="Equation.DSMT4">
                  <p:embed/>
                  <p:pic>
                    <p:nvPicPr>
                      <p:cNvPr id="0" name=""/>
                      <p:cNvPicPr/>
                      <p:nvPr/>
                    </p:nvPicPr>
                    <p:blipFill>
                      <a:blip r:embed="rId5"/>
                      <a:stretch>
                        <a:fillRect/>
                      </a:stretch>
                    </p:blipFill>
                    <p:spPr>
                      <a:xfrm>
                        <a:off x="6827520" y="6015428"/>
                        <a:ext cx="2030730" cy="589567"/>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64517832-5548-9BF4-39D4-947801435ED3}"/>
              </a:ext>
            </a:extLst>
          </p:cNvPr>
          <p:cNvSpPr txBox="1"/>
          <p:nvPr/>
        </p:nvSpPr>
        <p:spPr>
          <a:xfrm>
            <a:off x="6827520" y="4812030"/>
            <a:ext cx="1733550" cy="830997"/>
          </a:xfrm>
          <a:prstGeom prst="rect">
            <a:avLst/>
          </a:prstGeom>
          <a:noFill/>
        </p:spPr>
        <p:txBody>
          <a:bodyPr wrap="square" rtlCol="0">
            <a:spAutoFit/>
          </a:bodyPr>
          <a:lstStyle/>
          <a:p>
            <a:r>
              <a:rPr lang="en-US" sz="1600"/>
              <a:t>common activation functions:</a:t>
            </a:r>
          </a:p>
        </p:txBody>
      </p:sp>
      <p:graphicFrame>
        <p:nvGraphicFramePr>
          <p:cNvPr id="17" name="Object 16">
            <a:extLst>
              <a:ext uri="{FF2B5EF4-FFF2-40B4-BE49-F238E27FC236}">
                <a16:creationId xmlns:a16="http://schemas.microsoft.com/office/drawing/2014/main" id="{AA543A52-213D-9818-CA2E-56FC268879C6}"/>
              </a:ext>
            </a:extLst>
          </p:cNvPr>
          <p:cNvGraphicFramePr>
            <a:graphicFrameLocks noChangeAspect="1"/>
          </p:cNvGraphicFramePr>
          <p:nvPr>
            <p:extLst>
              <p:ext uri="{D42A27DB-BD31-4B8C-83A1-F6EECF244321}">
                <p14:modId xmlns:p14="http://schemas.microsoft.com/office/powerpoint/2010/main" val="2971542196"/>
              </p:ext>
            </p:extLst>
          </p:nvPr>
        </p:nvGraphicFramePr>
        <p:xfrm>
          <a:off x="8432800" y="4740275"/>
          <a:ext cx="1422400" cy="971550"/>
        </p:xfrm>
        <a:graphic>
          <a:graphicData uri="http://schemas.openxmlformats.org/presentationml/2006/ole">
            <mc:AlternateContent xmlns:mc="http://schemas.openxmlformats.org/markup-compatibility/2006">
              <mc:Choice xmlns:v="urn:schemas-microsoft-com:vml" Requires="v">
                <p:oleObj name="Equation" r:id="rId6" imgW="1320480" imgH="901440" progId="Equation.DSMT4">
                  <p:embed/>
                </p:oleObj>
              </mc:Choice>
              <mc:Fallback>
                <p:oleObj name="Equation" r:id="rId6" imgW="1320480" imgH="901440" progId="Equation.DSMT4">
                  <p:embed/>
                  <p:pic>
                    <p:nvPicPr>
                      <p:cNvPr id="0" name=""/>
                      <p:cNvPicPr/>
                      <p:nvPr/>
                    </p:nvPicPr>
                    <p:blipFill>
                      <a:blip r:embed="rId7"/>
                      <a:stretch>
                        <a:fillRect/>
                      </a:stretch>
                    </p:blipFill>
                    <p:spPr>
                      <a:xfrm>
                        <a:off x="8432800" y="4740275"/>
                        <a:ext cx="1422400" cy="971550"/>
                      </a:xfrm>
                      <a:prstGeom prst="rect">
                        <a:avLst/>
                      </a:prstGeom>
                    </p:spPr>
                  </p:pic>
                </p:oleObj>
              </mc:Fallback>
            </mc:AlternateContent>
          </a:graphicData>
        </a:graphic>
      </p:graphicFrame>
      <p:pic>
        <p:nvPicPr>
          <p:cNvPr id="3" name="Picture 2" descr="A picture containing diagram, circle, line, screenshot&#10;&#10;Description automatically generated">
            <a:extLst>
              <a:ext uri="{FF2B5EF4-FFF2-40B4-BE49-F238E27FC236}">
                <a16:creationId xmlns:a16="http://schemas.microsoft.com/office/drawing/2014/main" id="{8F343B04-94B5-35C2-0D23-E19F2767D5AB}"/>
              </a:ext>
            </a:extLst>
          </p:cNvPr>
          <p:cNvPicPr>
            <a:picLocks noChangeAspect="1"/>
          </p:cNvPicPr>
          <p:nvPr/>
        </p:nvPicPr>
        <p:blipFill>
          <a:blip r:embed="rId8"/>
          <a:stretch>
            <a:fillRect/>
          </a:stretch>
        </p:blipFill>
        <p:spPr>
          <a:xfrm>
            <a:off x="7019875" y="1883689"/>
            <a:ext cx="4179067" cy="2587523"/>
          </a:xfrm>
          <a:prstGeom prst="rect">
            <a:avLst/>
          </a:prstGeom>
        </p:spPr>
      </p:pic>
    </p:spTree>
    <p:extLst>
      <p:ext uri="{BB962C8B-B14F-4D97-AF65-F5344CB8AC3E}">
        <p14:creationId xmlns:p14="http://schemas.microsoft.com/office/powerpoint/2010/main" val="2391023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104211"/>
            <a:ext cx="5692877" cy="727434"/>
          </a:xfrm>
        </p:spPr>
        <p:txBody>
          <a:bodyPr>
            <a:normAutofit fontScale="90000"/>
          </a:bodyPr>
          <a:lstStyle/>
          <a:p>
            <a:r>
              <a:rPr lang="en-US" sz="3600" b="1" u="sng">
                <a:latin typeface="+mn-lt"/>
              </a:rPr>
              <a:t>Convolutional Neural Networks</a:t>
            </a:r>
          </a:p>
        </p:txBody>
      </p:sp>
      <p:sp>
        <p:nvSpPr>
          <p:cNvPr id="5" name="TextBox 4">
            <a:extLst>
              <a:ext uri="{FF2B5EF4-FFF2-40B4-BE49-F238E27FC236}">
                <a16:creationId xmlns:a16="http://schemas.microsoft.com/office/drawing/2014/main" id="{11A7DD80-6F01-9523-CB00-B4BC36D0162C}"/>
              </a:ext>
            </a:extLst>
          </p:cNvPr>
          <p:cNvSpPr txBox="1"/>
          <p:nvPr/>
        </p:nvSpPr>
        <p:spPr>
          <a:xfrm>
            <a:off x="465105" y="1060341"/>
            <a:ext cx="7493907" cy="338554"/>
          </a:xfrm>
          <a:prstGeom prst="rect">
            <a:avLst/>
          </a:prstGeom>
          <a:noFill/>
        </p:spPr>
        <p:txBody>
          <a:bodyPr wrap="square" rtlCol="0">
            <a:spAutoFit/>
          </a:bodyPr>
          <a:lstStyle/>
          <a:p>
            <a:r>
              <a:rPr lang="en-US" sz="1600"/>
              <a:t>I think a generic convolutional neural network would look like this.  We start with data X.</a:t>
            </a:r>
          </a:p>
        </p:txBody>
      </p:sp>
      <p:pic>
        <p:nvPicPr>
          <p:cNvPr id="8" name="Picture 7" descr="A grid of black squares with white text&#10;&#10;Description automatically generated">
            <a:extLst>
              <a:ext uri="{FF2B5EF4-FFF2-40B4-BE49-F238E27FC236}">
                <a16:creationId xmlns:a16="http://schemas.microsoft.com/office/drawing/2014/main" id="{9F6B9727-E9B3-6E83-D5DE-2BA789DB8249}"/>
              </a:ext>
            </a:extLst>
          </p:cNvPr>
          <p:cNvPicPr>
            <a:picLocks noChangeAspect="1"/>
          </p:cNvPicPr>
          <p:nvPr/>
        </p:nvPicPr>
        <p:blipFill>
          <a:blip r:embed="rId2"/>
          <a:stretch>
            <a:fillRect/>
          </a:stretch>
        </p:blipFill>
        <p:spPr>
          <a:xfrm>
            <a:off x="301924" y="1743669"/>
            <a:ext cx="1416088" cy="855196"/>
          </a:xfrm>
          <a:prstGeom prst="rect">
            <a:avLst/>
          </a:prstGeom>
        </p:spPr>
      </p:pic>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A34CA20F-CA3D-0304-59A0-E828FEDBEC51}"/>
                  </a:ext>
                </a:extLst>
              </p14:cNvPr>
              <p14:cNvContentPartPr/>
              <p14:nvPr/>
            </p14:nvContentPartPr>
            <p14:xfrm>
              <a:off x="1259192" y="2892350"/>
              <a:ext cx="917640" cy="1247760"/>
            </p14:xfrm>
          </p:contentPart>
        </mc:Choice>
        <mc:Fallback xmlns="">
          <p:pic>
            <p:nvPicPr>
              <p:cNvPr id="9" name="Ink 8">
                <a:extLst>
                  <a:ext uri="{FF2B5EF4-FFF2-40B4-BE49-F238E27FC236}">
                    <a16:creationId xmlns:a16="http://schemas.microsoft.com/office/drawing/2014/main" id="{A34CA20F-CA3D-0304-59A0-E828FEDBEC51}"/>
                  </a:ext>
                </a:extLst>
              </p:cNvPr>
              <p:cNvPicPr/>
              <p:nvPr/>
            </p:nvPicPr>
            <p:blipFill>
              <a:blip r:embed="rId5"/>
              <a:stretch>
                <a:fillRect/>
              </a:stretch>
            </p:blipFill>
            <p:spPr>
              <a:xfrm>
                <a:off x="1250552" y="2883350"/>
                <a:ext cx="935280" cy="1265400"/>
              </a:xfrm>
              <a:prstGeom prst="rect">
                <a:avLst/>
              </a:prstGeom>
            </p:spPr>
          </p:pic>
        </mc:Fallback>
      </mc:AlternateContent>
      <p:pic>
        <p:nvPicPr>
          <p:cNvPr id="3" name="Picture 2">
            <a:extLst>
              <a:ext uri="{FF2B5EF4-FFF2-40B4-BE49-F238E27FC236}">
                <a16:creationId xmlns:a16="http://schemas.microsoft.com/office/drawing/2014/main" id="{F00F54ED-5AE0-620D-0208-6141BD593BD2}"/>
              </a:ext>
            </a:extLst>
          </p:cNvPr>
          <p:cNvPicPr>
            <a:picLocks noChangeAspect="1"/>
          </p:cNvPicPr>
          <p:nvPr/>
        </p:nvPicPr>
        <p:blipFill>
          <a:blip r:embed="rId6"/>
          <a:stretch>
            <a:fillRect/>
          </a:stretch>
        </p:blipFill>
        <p:spPr>
          <a:xfrm>
            <a:off x="2951667" y="2496911"/>
            <a:ext cx="5691505" cy="3562350"/>
          </a:xfrm>
          <a:prstGeom prst="rect">
            <a:avLst/>
          </a:prstGeom>
        </p:spPr>
      </p:pic>
    </p:spTree>
    <p:extLst>
      <p:ext uri="{BB962C8B-B14F-4D97-AF65-F5344CB8AC3E}">
        <p14:creationId xmlns:p14="http://schemas.microsoft.com/office/powerpoint/2010/main" val="665642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7558"/>
            <a:ext cx="5692877" cy="727434"/>
          </a:xfrm>
        </p:spPr>
        <p:txBody>
          <a:bodyPr>
            <a:normAutofit fontScale="90000"/>
          </a:bodyPr>
          <a:lstStyle/>
          <a:p>
            <a:r>
              <a:rPr lang="en-US" sz="3600" b="1" u="sng">
                <a:latin typeface="+mn-lt"/>
              </a:rPr>
              <a:t>Convolutional Neural Networks</a:t>
            </a:r>
          </a:p>
        </p:txBody>
      </p:sp>
      <p:sp>
        <p:nvSpPr>
          <p:cNvPr id="5" name="TextBox 4">
            <a:extLst>
              <a:ext uri="{FF2B5EF4-FFF2-40B4-BE49-F238E27FC236}">
                <a16:creationId xmlns:a16="http://schemas.microsoft.com/office/drawing/2014/main" id="{11A7DD80-6F01-9523-CB00-B4BC36D0162C}"/>
              </a:ext>
            </a:extLst>
          </p:cNvPr>
          <p:cNvSpPr txBox="1"/>
          <p:nvPr/>
        </p:nvSpPr>
        <p:spPr>
          <a:xfrm>
            <a:off x="465105" y="1060341"/>
            <a:ext cx="7493907" cy="338554"/>
          </a:xfrm>
          <a:prstGeom prst="rect">
            <a:avLst/>
          </a:prstGeom>
          <a:noFill/>
        </p:spPr>
        <p:txBody>
          <a:bodyPr wrap="square" rtlCol="0">
            <a:spAutoFit/>
          </a:bodyPr>
          <a:lstStyle/>
          <a:p>
            <a:r>
              <a:rPr lang="en-US" sz="1600"/>
              <a:t>Then we pass filters over the data (stride = (1,1)), and get F and B:</a:t>
            </a:r>
          </a:p>
        </p:txBody>
      </p:sp>
      <p:pic>
        <p:nvPicPr>
          <p:cNvPr id="17" name="Picture 16">
            <a:extLst>
              <a:ext uri="{FF2B5EF4-FFF2-40B4-BE49-F238E27FC236}">
                <a16:creationId xmlns:a16="http://schemas.microsoft.com/office/drawing/2014/main" id="{493BEC84-1C80-C7F2-3A13-98E0616AE273}"/>
              </a:ext>
            </a:extLst>
          </p:cNvPr>
          <p:cNvPicPr>
            <a:picLocks noChangeAspect="1"/>
          </p:cNvPicPr>
          <p:nvPr/>
        </p:nvPicPr>
        <p:blipFill>
          <a:blip r:embed="rId2"/>
          <a:stretch>
            <a:fillRect/>
          </a:stretch>
        </p:blipFill>
        <p:spPr>
          <a:xfrm>
            <a:off x="1541737" y="1565054"/>
            <a:ext cx="1274565" cy="960542"/>
          </a:xfrm>
          <a:prstGeom prst="rect">
            <a:avLst/>
          </a:prstGeom>
        </p:spPr>
      </p:pic>
      <p:pic>
        <p:nvPicPr>
          <p:cNvPr id="21" name="Picture 20">
            <a:extLst>
              <a:ext uri="{FF2B5EF4-FFF2-40B4-BE49-F238E27FC236}">
                <a16:creationId xmlns:a16="http://schemas.microsoft.com/office/drawing/2014/main" id="{DD947DEE-E387-D30D-9D3F-992237A48603}"/>
              </a:ext>
            </a:extLst>
          </p:cNvPr>
          <p:cNvPicPr>
            <a:picLocks noChangeAspect="1"/>
          </p:cNvPicPr>
          <p:nvPr/>
        </p:nvPicPr>
        <p:blipFill>
          <a:blip r:embed="rId3"/>
          <a:stretch>
            <a:fillRect/>
          </a:stretch>
        </p:blipFill>
        <p:spPr>
          <a:xfrm>
            <a:off x="3231718" y="1470022"/>
            <a:ext cx="1082134" cy="1204064"/>
          </a:xfrm>
          <a:prstGeom prst="rect">
            <a:avLst/>
          </a:prstGeom>
        </p:spPr>
      </p:pic>
      <mc:AlternateContent xmlns:mc="http://schemas.openxmlformats.org/markup-compatibility/2006" xmlns:p14="http://schemas.microsoft.com/office/powerpoint/2010/main">
        <mc:Choice Requires="p14">
          <p:contentPart p14:bwMode="auto" r:id="rId4">
            <p14:nvContentPartPr>
              <p14:cNvPr id="22" name="Ink 21">
                <a:extLst>
                  <a:ext uri="{FF2B5EF4-FFF2-40B4-BE49-F238E27FC236}">
                    <a16:creationId xmlns:a16="http://schemas.microsoft.com/office/drawing/2014/main" id="{4CBBEB48-CB08-ADDD-910C-A15D7B83E222}"/>
                  </a:ext>
                </a:extLst>
              </p14:cNvPr>
              <p14:cNvContentPartPr/>
              <p14:nvPr/>
            </p14:nvContentPartPr>
            <p14:xfrm>
              <a:off x="2631152" y="2668430"/>
              <a:ext cx="409680" cy="345240"/>
            </p14:xfrm>
          </p:contentPart>
        </mc:Choice>
        <mc:Fallback xmlns="">
          <p:pic>
            <p:nvPicPr>
              <p:cNvPr id="22" name="Ink 21">
                <a:extLst>
                  <a:ext uri="{FF2B5EF4-FFF2-40B4-BE49-F238E27FC236}">
                    <a16:creationId xmlns:a16="http://schemas.microsoft.com/office/drawing/2014/main" id="{4CBBEB48-CB08-ADDD-910C-A15D7B83E222}"/>
                  </a:ext>
                </a:extLst>
              </p:cNvPr>
              <p:cNvPicPr/>
              <p:nvPr/>
            </p:nvPicPr>
            <p:blipFill>
              <a:blip r:embed="rId6"/>
              <a:stretch>
                <a:fillRect/>
              </a:stretch>
            </p:blipFill>
            <p:spPr>
              <a:xfrm>
                <a:off x="2622152" y="2659430"/>
                <a:ext cx="427320" cy="362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3" name="Ink 22">
                <a:extLst>
                  <a:ext uri="{FF2B5EF4-FFF2-40B4-BE49-F238E27FC236}">
                    <a16:creationId xmlns:a16="http://schemas.microsoft.com/office/drawing/2014/main" id="{C462A4C0-5E9E-E9B2-0ECD-FD287C25E32E}"/>
                  </a:ext>
                </a:extLst>
              </p14:cNvPr>
              <p14:cNvContentPartPr/>
              <p14:nvPr/>
            </p14:nvContentPartPr>
            <p14:xfrm>
              <a:off x="3749672" y="2687150"/>
              <a:ext cx="365040" cy="114120"/>
            </p14:xfrm>
          </p:contentPart>
        </mc:Choice>
        <mc:Fallback xmlns="">
          <p:pic>
            <p:nvPicPr>
              <p:cNvPr id="23" name="Ink 22">
                <a:extLst>
                  <a:ext uri="{FF2B5EF4-FFF2-40B4-BE49-F238E27FC236}">
                    <a16:creationId xmlns:a16="http://schemas.microsoft.com/office/drawing/2014/main" id="{C462A4C0-5E9E-E9B2-0ECD-FD287C25E32E}"/>
                  </a:ext>
                </a:extLst>
              </p:cNvPr>
              <p:cNvPicPr/>
              <p:nvPr/>
            </p:nvPicPr>
            <p:blipFill>
              <a:blip r:embed="rId8"/>
              <a:stretch>
                <a:fillRect/>
              </a:stretch>
            </p:blipFill>
            <p:spPr>
              <a:xfrm>
                <a:off x="3741032" y="2678510"/>
                <a:ext cx="382680" cy="131760"/>
              </a:xfrm>
              <a:prstGeom prst="rect">
                <a:avLst/>
              </a:prstGeom>
            </p:spPr>
          </p:pic>
        </mc:Fallback>
      </mc:AlternateContent>
      <p:pic>
        <p:nvPicPr>
          <p:cNvPr id="3" name="Picture 2">
            <a:extLst>
              <a:ext uri="{FF2B5EF4-FFF2-40B4-BE49-F238E27FC236}">
                <a16:creationId xmlns:a16="http://schemas.microsoft.com/office/drawing/2014/main" id="{F6DB1CDE-25A7-C0A3-8407-05B9D4162D30}"/>
              </a:ext>
            </a:extLst>
          </p:cNvPr>
          <p:cNvPicPr>
            <a:picLocks noChangeAspect="1"/>
          </p:cNvPicPr>
          <p:nvPr/>
        </p:nvPicPr>
        <p:blipFill>
          <a:blip r:embed="rId9"/>
          <a:stretch>
            <a:fillRect/>
          </a:stretch>
        </p:blipFill>
        <p:spPr>
          <a:xfrm>
            <a:off x="2816302" y="3013670"/>
            <a:ext cx="6013040" cy="3763601"/>
          </a:xfrm>
          <a:prstGeom prst="rect">
            <a:avLst/>
          </a:prstGeom>
        </p:spPr>
      </p:pic>
    </p:spTree>
    <p:extLst>
      <p:ext uri="{BB962C8B-B14F-4D97-AF65-F5344CB8AC3E}">
        <p14:creationId xmlns:p14="http://schemas.microsoft.com/office/powerpoint/2010/main" val="1130861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7558"/>
            <a:ext cx="5692877" cy="727434"/>
          </a:xfrm>
        </p:spPr>
        <p:txBody>
          <a:bodyPr>
            <a:normAutofit fontScale="90000"/>
          </a:bodyPr>
          <a:lstStyle/>
          <a:p>
            <a:r>
              <a:rPr lang="en-US" sz="3600" b="1" u="sng">
                <a:latin typeface="+mn-lt"/>
              </a:rPr>
              <a:t>Convolutional Neural Networks</a:t>
            </a:r>
          </a:p>
        </p:txBody>
      </p:sp>
      <p:sp>
        <p:nvSpPr>
          <p:cNvPr id="5" name="TextBox 4">
            <a:extLst>
              <a:ext uri="{FF2B5EF4-FFF2-40B4-BE49-F238E27FC236}">
                <a16:creationId xmlns:a16="http://schemas.microsoft.com/office/drawing/2014/main" id="{11A7DD80-6F01-9523-CB00-B4BC36D0162C}"/>
              </a:ext>
            </a:extLst>
          </p:cNvPr>
          <p:cNvSpPr txBox="1"/>
          <p:nvPr/>
        </p:nvSpPr>
        <p:spPr>
          <a:xfrm>
            <a:off x="2642749" y="1541168"/>
            <a:ext cx="4868033" cy="338554"/>
          </a:xfrm>
          <a:prstGeom prst="rect">
            <a:avLst/>
          </a:prstGeom>
          <a:noFill/>
        </p:spPr>
        <p:txBody>
          <a:bodyPr wrap="square" rtlCol="0">
            <a:spAutoFit/>
          </a:bodyPr>
          <a:lstStyle/>
          <a:p>
            <a:r>
              <a:rPr lang="en-US" sz="1600"/>
              <a:t>Then we use Max Pooling (2*2) and get BP, and FP.  </a:t>
            </a:r>
          </a:p>
        </p:txBody>
      </p:sp>
      <mc:AlternateContent xmlns:mc="http://schemas.openxmlformats.org/markup-compatibility/2006">
        <mc:Choice xmlns:p14="http://schemas.microsoft.com/office/powerpoint/2010/main" Requires="p14">
          <p:contentPart p14:bwMode="auto" r:id="rId2">
            <p14:nvContentPartPr>
              <p14:cNvPr id="3" name="Ink 2">
                <a:extLst>
                  <a:ext uri="{FF2B5EF4-FFF2-40B4-BE49-F238E27FC236}">
                    <a16:creationId xmlns:a16="http://schemas.microsoft.com/office/drawing/2014/main" id="{AF23600F-B570-E848-CC1D-5876935DDD00}"/>
                  </a:ext>
                </a:extLst>
              </p14:cNvPr>
              <p14:cNvContentPartPr/>
              <p14:nvPr/>
            </p14:nvContentPartPr>
            <p14:xfrm>
              <a:off x="4552257" y="2155511"/>
              <a:ext cx="360" cy="353880"/>
            </p14:xfrm>
          </p:contentPart>
        </mc:Choice>
        <mc:Fallback>
          <p:pic>
            <p:nvPicPr>
              <p:cNvPr id="3" name="Ink 2">
                <a:extLst>
                  <a:ext uri="{FF2B5EF4-FFF2-40B4-BE49-F238E27FC236}">
                    <a16:creationId xmlns:a16="http://schemas.microsoft.com/office/drawing/2014/main" id="{AF23600F-B570-E848-CC1D-5876935DDD00}"/>
                  </a:ext>
                </a:extLst>
              </p:cNvPr>
              <p:cNvPicPr/>
              <p:nvPr/>
            </p:nvPicPr>
            <p:blipFill>
              <a:blip r:embed="rId3"/>
              <a:stretch>
                <a:fillRect/>
              </a:stretch>
            </p:blipFill>
            <p:spPr>
              <a:xfrm>
                <a:off x="4543257" y="2146511"/>
                <a:ext cx="18000" cy="371520"/>
              </a:xfrm>
              <a:prstGeom prst="rect">
                <a:avLst/>
              </a:prstGeom>
            </p:spPr>
          </p:pic>
        </mc:Fallback>
      </mc:AlternateContent>
      <p:pic>
        <p:nvPicPr>
          <p:cNvPr id="7" name="Picture 6">
            <a:extLst>
              <a:ext uri="{FF2B5EF4-FFF2-40B4-BE49-F238E27FC236}">
                <a16:creationId xmlns:a16="http://schemas.microsoft.com/office/drawing/2014/main" id="{4C1B645C-ECD0-776B-6748-4E80CD35B95A}"/>
              </a:ext>
            </a:extLst>
          </p:cNvPr>
          <p:cNvPicPr>
            <a:picLocks noChangeAspect="1"/>
          </p:cNvPicPr>
          <p:nvPr/>
        </p:nvPicPr>
        <p:blipFill>
          <a:blip r:embed="rId4"/>
          <a:stretch>
            <a:fillRect/>
          </a:stretch>
        </p:blipFill>
        <p:spPr>
          <a:xfrm>
            <a:off x="2642749" y="2607907"/>
            <a:ext cx="5691505" cy="3562350"/>
          </a:xfrm>
          <a:prstGeom prst="rect">
            <a:avLst/>
          </a:prstGeom>
        </p:spPr>
      </p:pic>
    </p:spTree>
    <p:extLst>
      <p:ext uri="{BB962C8B-B14F-4D97-AF65-F5344CB8AC3E}">
        <p14:creationId xmlns:p14="http://schemas.microsoft.com/office/powerpoint/2010/main" val="3655282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42EA2E-829F-B795-6E3D-477CF585BD20}"/>
              </a:ext>
            </a:extLst>
          </p:cNvPr>
          <p:cNvPicPr>
            <a:picLocks noChangeAspect="1"/>
          </p:cNvPicPr>
          <p:nvPr/>
        </p:nvPicPr>
        <p:blipFill>
          <a:blip r:embed="rId2"/>
          <a:stretch>
            <a:fillRect/>
          </a:stretch>
        </p:blipFill>
        <p:spPr>
          <a:xfrm>
            <a:off x="2480329" y="2992275"/>
            <a:ext cx="5691505" cy="3562350"/>
          </a:xfrm>
          <a:prstGeom prst="rect">
            <a:avLst/>
          </a:prstGeom>
        </p:spPr>
      </p:pic>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7558"/>
            <a:ext cx="5692877" cy="727434"/>
          </a:xfrm>
        </p:spPr>
        <p:txBody>
          <a:bodyPr>
            <a:normAutofit fontScale="90000"/>
          </a:bodyPr>
          <a:lstStyle/>
          <a:p>
            <a:r>
              <a:rPr lang="en-US" sz="3600" b="1" u="sng">
                <a:latin typeface="+mn-lt"/>
              </a:rPr>
              <a:t>Convolutional Neural Networks</a:t>
            </a:r>
          </a:p>
        </p:txBody>
      </p:sp>
      <p:sp>
        <p:nvSpPr>
          <p:cNvPr id="5" name="TextBox 4">
            <a:extLst>
              <a:ext uri="{FF2B5EF4-FFF2-40B4-BE49-F238E27FC236}">
                <a16:creationId xmlns:a16="http://schemas.microsoft.com/office/drawing/2014/main" id="{11A7DD80-6F01-9523-CB00-B4BC36D0162C}"/>
              </a:ext>
            </a:extLst>
          </p:cNvPr>
          <p:cNvSpPr txBox="1"/>
          <p:nvPr/>
        </p:nvSpPr>
        <p:spPr>
          <a:xfrm>
            <a:off x="656231" y="1097181"/>
            <a:ext cx="5624173" cy="338554"/>
          </a:xfrm>
          <a:prstGeom prst="rect">
            <a:avLst/>
          </a:prstGeom>
          <a:noFill/>
        </p:spPr>
        <p:txBody>
          <a:bodyPr wrap="square" rtlCol="0">
            <a:spAutoFit/>
          </a:bodyPr>
          <a:lstStyle/>
          <a:p>
            <a:r>
              <a:rPr lang="en-US" sz="1600"/>
              <a:t>And process starts over.  We use two filters to generate L and R</a:t>
            </a:r>
          </a:p>
        </p:txBody>
      </p:sp>
      <p:pic>
        <p:nvPicPr>
          <p:cNvPr id="8" name="Picture 7">
            <a:extLst>
              <a:ext uri="{FF2B5EF4-FFF2-40B4-BE49-F238E27FC236}">
                <a16:creationId xmlns:a16="http://schemas.microsoft.com/office/drawing/2014/main" id="{C06E1BB3-DAB1-A500-6675-DA5D8B92B3DF}"/>
              </a:ext>
            </a:extLst>
          </p:cNvPr>
          <p:cNvPicPr>
            <a:picLocks noChangeAspect="1"/>
          </p:cNvPicPr>
          <p:nvPr/>
        </p:nvPicPr>
        <p:blipFill>
          <a:blip r:embed="rId3"/>
          <a:stretch>
            <a:fillRect/>
          </a:stretch>
        </p:blipFill>
        <p:spPr>
          <a:xfrm>
            <a:off x="4422953" y="1622222"/>
            <a:ext cx="1028789" cy="792549"/>
          </a:xfrm>
          <a:prstGeom prst="rect">
            <a:avLst/>
          </a:prstGeom>
        </p:spPr>
      </p:pic>
      <mc:AlternateContent xmlns:mc="http://schemas.openxmlformats.org/markup-compatibility/2006">
        <mc:Choice xmlns:p14="http://schemas.microsoft.com/office/powerpoint/2010/main" Requires="p14">
          <p:contentPart p14:bwMode="auto" r:id="rId4">
            <p14:nvContentPartPr>
              <p14:cNvPr id="9" name="Ink 8">
                <a:extLst>
                  <a:ext uri="{FF2B5EF4-FFF2-40B4-BE49-F238E27FC236}">
                    <a16:creationId xmlns:a16="http://schemas.microsoft.com/office/drawing/2014/main" id="{1ACCF598-533F-8038-3DA9-61645C986F08}"/>
                  </a:ext>
                </a:extLst>
              </p14:cNvPr>
              <p14:cNvContentPartPr/>
              <p14:nvPr/>
            </p14:nvContentPartPr>
            <p14:xfrm rot="1866774">
              <a:off x="4937347" y="2390262"/>
              <a:ext cx="162000" cy="922680"/>
            </p14:xfrm>
          </p:contentPart>
        </mc:Choice>
        <mc:Fallback>
          <p:pic>
            <p:nvPicPr>
              <p:cNvPr id="9" name="Ink 8">
                <a:extLst>
                  <a:ext uri="{FF2B5EF4-FFF2-40B4-BE49-F238E27FC236}">
                    <a16:creationId xmlns:a16="http://schemas.microsoft.com/office/drawing/2014/main" id="{1ACCF598-533F-8038-3DA9-61645C986F08}"/>
                  </a:ext>
                </a:extLst>
              </p:cNvPr>
              <p:cNvPicPr/>
              <p:nvPr/>
            </p:nvPicPr>
            <p:blipFill>
              <a:blip r:embed="rId5"/>
              <a:stretch>
                <a:fillRect/>
              </a:stretch>
            </p:blipFill>
            <p:spPr>
              <a:xfrm rot="1866774">
                <a:off x="4928347" y="2381262"/>
                <a:ext cx="179640" cy="940320"/>
              </a:xfrm>
              <a:prstGeom prst="rect">
                <a:avLst/>
              </a:prstGeom>
            </p:spPr>
          </p:pic>
        </mc:Fallback>
      </mc:AlternateContent>
      <p:pic>
        <p:nvPicPr>
          <p:cNvPr id="13" name="Picture 12">
            <a:extLst>
              <a:ext uri="{FF2B5EF4-FFF2-40B4-BE49-F238E27FC236}">
                <a16:creationId xmlns:a16="http://schemas.microsoft.com/office/drawing/2014/main" id="{787962D1-96FA-26D7-A32D-6949D9AAF70B}"/>
              </a:ext>
            </a:extLst>
          </p:cNvPr>
          <p:cNvPicPr>
            <a:picLocks noChangeAspect="1"/>
          </p:cNvPicPr>
          <p:nvPr/>
        </p:nvPicPr>
        <p:blipFill>
          <a:blip r:embed="rId6"/>
          <a:stretch>
            <a:fillRect/>
          </a:stretch>
        </p:blipFill>
        <p:spPr>
          <a:xfrm>
            <a:off x="5895663" y="1698859"/>
            <a:ext cx="769482" cy="1431821"/>
          </a:xfrm>
          <a:prstGeom prst="rect">
            <a:avLst/>
          </a:prstGeom>
        </p:spPr>
      </p:pic>
      <mc:AlternateContent xmlns:mc="http://schemas.openxmlformats.org/markup-compatibility/2006">
        <mc:Choice xmlns:p14="http://schemas.microsoft.com/office/powerpoint/2010/main" Requires="p14">
          <p:contentPart p14:bwMode="auto" r:id="rId7">
            <p14:nvContentPartPr>
              <p14:cNvPr id="14" name="Ink 13">
                <a:extLst>
                  <a:ext uri="{FF2B5EF4-FFF2-40B4-BE49-F238E27FC236}">
                    <a16:creationId xmlns:a16="http://schemas.microsoft.com/office/drawing/2014/main" id="{9B265ECA-AFEA-093D-D385-A98B04A9E5F5}"/>
                  </a:ext>
                </a:extLst>
              </p14:cNvPr>
              <p14:cNvContentPartPr/>
              <p14:nvPr/>
            </p14:nvContentPartPr>
            <p14:xfrm>
              <a:off x="5533232" y="3217860"/>
              <a:ext cx="546840" cy="422280"/>
            </p14:xfrm>
          </p:contentPart>
        </mc:Choice>
        <mc:Fallback>
          <p:pic>
            <p:nvPicPr>
              <p:cNvPr id="14" name="Ink 13">
                <a:extLst>
                  <a:ext uri="{FF2B5EF4-FFF2-40B4-BE49-F238E27FC236}">
                    <a16:creationId xmlns:a16="http://schemas.microsoft.com/office/drawing/2014/main" id="{9B265ECA-AFEA-093D-D385-A98B04A9E5F5}"/>
                  </a:ext>
                </a:extLst>
              </p:cNvPr>
              <p:cNvPicPr/>
              <p:nvPr/>
            </p:nvPicPr>
            <p:blipFill>
              <a:blip r:embed="rId8"/>
              <a:stretch>
                <a:fillRect/>
              </a:stretch>
            </p:blipFill>
            <p:spPr>
              <a:xfrm>
                <a:off x="5524232" y="3208868"/>
                <a:ext cx="564480" cy="439905"/>
              </a:xfrm>
              <a:prstGeom prst="rect">
                <a:avLst/>
              </a:prstGeom>
            </p:spPr>
          </p:pic>
        </mc:Fallback>
      </mc:AlternateContent>
    </p:spTree>
    <p:extLst>
      <p:ext uri="{BB962C8B-B14F-4D97-AF65-F5344CB8AC3E}">
        <p14:creationId xmlns:p14="http://schemas.microsoft.com/office/powerpoint/2010/main" val="565113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70351B5-AF20-5452-AF99-3BFD38418816}"/>
              </a:ext>
            </a:extLst>
          </p:cNvPr>
          <p:cNvPicPr>
            <a:picLocks noChangeAspect="1"/>
          </p:cNvPicPr>
          <p:nvPr/>
        </p:nvPicPr>
        <p:blipFill>
          <a:blip r:embed="rId2"/>
          <a:stretch>
            <a:fillRect/>
          </a:stretch>
        </p:blipFill>
        <p:spPr>
          <a:xfrm>
            <a:off x="2251871" y="2300968"/>
            <a:ext cx="5691505" cy="3562350"/>
          </a:xfrm>
          <a:prstGeom prst="rect">
            <a:avLst/>
          </a:prstGeom>
        </p:spPr>
      </p:pic>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7558"/>
            <a:ext cx="5692877" cy="727434"/>
          </a:xfrm>
        </p:spPr>
        <p:txBody>
          <a:bodyPr>
            <a:normAutofit fontScale="90000"/>
          </a:bodyPr>
          <a:lstStyle/>
          <a:p>
            <a:r>
              <a:rPr lang="en-US" sz="3600" b="1" u="sng">
                <a:latin typeface="+mn-lt"/>
              </a:rPr>
              <a:t>Convolutional Neural Networks</a:t>
            </a:r>
          </a:p>
        </p:txBody>
      </p:sp>
      <p:sp>
        <p:nvSpPr>
          <p:cNvPr id="5" name="TextBox 4">
            <a:extLst>
              <a:ext uri="{FF2B5EF4-FFF2-40B4-BE49-F238E27FC236}">
                <a16:creationId xmlns:a16="http://schemas.microsoft.com/office/drawing/2014/main" id="{11A7DD80-6F01-9523-CB00-B4BC36D0162C}"/>
              </a:ext>
            </a:extLst>
          </p:cNvPr>
          <p:cNvSpPr txBox="1"/>
          <p:nvPr/>
        </p:nvSpPr>
        <p:spPr>
          <a:xfrm>
            <a:off x="2128853" y="1617250"/>
            <a:ext cx="5624173" cy="338554"/>
          </a:xfrm>
          <a:prstGeom prst="rect">
            <a:avLst/>
          </a:prstGeom>
          <a:noFill/>
        </p:spPr>
        <p:txBody>
          <a:bodyPr wrap="square" rtlCol="0">
            <a:spAutoFit/>
          </a:bodyPr>
          <a:lstStyle/>
          <a:p>
            <a:r>
              <a:rPr lang="en-US" sz="1600"/>
              <a:t>Then more pooling,</a:t>
            </a:r>
          </a:p>
        </p:txBody>
      </p:sp>
      <mc:AlternateContent xmlns:mc="http://schemas.openxmlformats.org/markup-compatibility/2006">
        <mc:Choice xmlns:p14="http://schemas.microsoft.com/office/powerpoint/2010/main" Requires="p14">
          <p:contentPart p14:bwMode="auto" r:id="rId3">
            <p14:nvContentPartPr>
              <p14:cNvPr id="3" name="Ink 2">
                <a:extLst>
                  <a:ext uri="{FF2B5EF4-FFF2-40B4-BE49-F238E27FC236}">
                    <a16:creationId xmlns:a16="http://schemas.microsoft.com/office/drawing/2014/main" id="{A48D7272-DD10-7A6D-BFDB-3666827C2F0A}"/>
                  </a:ext>
                </a:extLst>
              </p14:cNvPr>
              <p14:cNvContentPartPr/>
              <p14:nvPr/>
            </p14:nvContentPartPr>
            <p14:xfrm>
              <a:off x="5880286" y="2995277"/>
              <a:ext cx="10440" cy="241920"/>
            </p14:xfrm>
          </p:contentPart>
        </mc:Choice>
        <mc:Fallback>
          <p:pic>
            <p:nvPicPr>
              <p:cNvPr id="3" name="Ink 2">
                <a:extLst>
                  <a:ext uri="{FF2B5EF4-FFF2-40B4-BE49-F238E27FC236}">
                    <a16:creationId xmlns:a16="http://schemas.microsoft.com/office/drawing/2014/main" id="{A48D7272-DD10-7A6D-BFDB-3666827C2F0A}"/>
                  </a:ext>
                </a:extLst>
              </p:cNvPr>
              <p:cNvPicPr/>
              <p:nvPr/>
            </p:nvPicPr>
            <p:blipFill>
              <a:blip r:embed="rId4"/>
              <a:stretch>
                <a:fillRect/>
              </a:stretch>
            </p:blipFill>
            <p:spPr>
              <a:xfrm>
                <a:off x="5871286" y="2986277"/>
                <a:ext cx="28080" cy="259560"/>
              </a:xfrm>
              <a:prstGeom prst="rect">
                <a:avLst/>
              </a:prstGeom>
            </p:spPr>
          </p:pic>
        </mc:Fallback>
      </mc:AlternateContent>
    </p:spTree>
    <p:extLst>
      <p:ext uri="{BB962C8B-B14F-4D97-AF65-F5344CB8AC3E}">
        <p14:creationId xmlns:p14="http://schemas.microsoft.com/office/powerpoint/2010/main" val="4026707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9B2D41-08ED-2E61-84B3-97293AA26E14}"/>
              </a:ext>
            </a:extLst>
          </p:cNvPr>
          <p:cNvPicPr>
            <a:picLocks noChangeAspect="1"/>
          </p:cNvPicPr>
          <p:nvPr/>
        </p:nvPicPr>
        <p:blipFill>
          <a:blip r:embed="rId2"/>
          <a:stretch>
            <a:fillRect/>
          </a:stretch>
        </p:blipFill>
        <p:spPr>
          <a:xfrm>
            <a:off x="2261201" y="2480739"/>
            <a:ext cx="5691505" cy="3562350"/>
          </a:xfrm>
          <a:prstGeom prst="rect">
            <a:avLst/>
          </a:prstGeom>
        </p:spPr>
      </p:pic>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7558"/>
            <a:ext cx="5692877" cy="727434"/>
          </a:xfrm>
        </p:spPr>
        <p:txBody>
          <a:bodyPr>
            <a:normAutofit fontScale="90000"/>
          </a:bodyPr>
          <a:lstStyle/>
          <a:p>
            <a:r>
              <a:rPr lang="en-US" sz="3600" b="1" u="sng">
                <a:latin typeface="+mn-lt"/>
              </a:rPr>
              <a:t>Convolutional Neural Networks</a:t>
            </a:r>
          </a:p>
        </p:txBody>
      </p:sp>
      <p:sp>
        <p:nvSpPr>
          <p:cNvPr id="5" name="TextBox 4">
            <a:extLst>
              <a:ext uri="{FF2B5EF4-FFF2-40B4-BE49-F238E27FC236}">
                <a16:creationId xmlns:a16="http://schemas.microsoft.com/office/drawing/2014/main" id="{11A7DD80-6F01-9523-CB00-B4BC36D0162C}"/>
              </a:ext>
            </a:extLst>
          </p:cNvPr>
          <p:cNvSpPr txBox="1"/>
          <p:nvPr/>
        </p:nvSpPr>
        <p:spPr>
          <a:xfrm>
            <a:off x="2128853" y="1547564"/>
            <a:ext cx="7285734" cy="338554"/>
          </a:xfrm>
          <a:prstGeom prst="rect">
            <a:avLst/>
          </a:prstGeom>
          <a:noFill/>
        </p:spPr>
        <p:txBody>
          <a:bodyPr wrap="square" rtlCol="0">
            <a:spAutoFit/>
          </a:bodyPr>
          <a:lstStyle/>
          <a:p>
            <a:r>
              <a:rPr lang="en-US" sz="1600"/>
              <a:t>And then we connect this to a fully connected layer to predict image identities.</a:t>
            </a:r>
          </a:p>
        </p:txBody>
      </p:sp>
      <mc:AlternateContent xmlns:mc="http://schemas.openxmlformats.org/markup-compatibility/2006">
        <mc:Choice xmlns:p14="http://schemas.microsoft.com/office/powerpoint/2010/main" Requires="p14">
          <p:contentPart p14:bwMode="auto" r:id="rId3">
            <p14:nvContentPartPr>
              <p14:cNvPr id="7" name="Ink 6">
                <a:extLst>
                  <a:ext uri="{FF2B5EF4-FFF2-40B4-BE49-F238E27FC236}">
                    <a16:creationId xmlns:a16="http://schemas.microsoft.com/office/drawing/2014/main" id="{EA70A601-E9A3-868E-2A53-2218291C6334}"/>
                  </a:ext>
                </a:extLst>
              </p14:cNvPr>
              <p14:cNvContentPartPr/>
              <p14:nvPr/>
            </p14:nvContentPartPr>
            <p14:xfrm>
              <a:off x="6503421" y="2810673"/>
              <a:ext cx="28440" cy="371880"/>
            </p14:xfrm>
          </p:contentPart>
        </mc:Choice>
        <mc:Fallback>
          <p:pic>
            <p:nvPicPr>
              <p:cNvPr id="7" name="Ink 6">
                <a:extLst>
                  <a:ext uri="{FF2B5EF4-FFF2-40B4-BE49-F238E27FC236}">
                    <a16:creationId xmlns:a16="http://schemas.microsoft.com/office/drawing/2014/main" id="{EA70A601-E9A3-868E-2A53-2218291C6334}"/>
                  </a:ext>
                </a:extLst>
              </p:cNvPr>
              <p:cNvPicPr/>
              <p:nvPr/>
            </p:nvPicPr>
            <p:blipFill>
              <a:blip r:embed="rId4"/>
              <a:stretch>
                <a:fillRect/>
              </a:stretch>
            </p:blipFill>
            <p:spPr>
              <a:xfrm>
                <a:off x="6494533" y="2801673"/>
                <a:ext cx="45860" cy="389520"/>
              </a:xfrm>
              <a:prstGeom prst="rect">
                <a:avLst/>
              </a:prstGeom>
            </p:spPr>
          </p:pic>
        </mc:Fallback>
      </mc:AlternateContent>
    </p:spTree>
    <p:extLst>
      <p:ext uri="{BB962C8B-B14F-4D97-AF65-F5344CB8AC3E}">
        <p14:creationId xmlns:p14="http://schemas.microsoft.com/office/powerpoint/2010/main" val="521576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104211"/>
            <a:ext cx="5692877" cy="727434"/>
          </a:xfrm>
        </p:spPr>
        <p:txBody>
          <a:bodyPr>
            <a:normAutofit/>
          </a:bodyPr>
          <a:lstStyle/>
          <a:p>
            <a:r>
              <a:rPr lang="en-US" sz="3600" b="1" u="sng">
                <a:latin typeface="+mn-lt"/>
              </a:rPr>
              <a:t>Recurrent Neural Networks</a:t>
            </a:r>
          </a:p>
        </p:txBody>
      </p:sp>
      <p:sp>
        <p:nvSpPr>
          <p:cNvPr id="10" name="TextBox 9">
            <a:extLst>
              <a:ext uri="{FF2B5EF4-FFF2-40B4-BE49-F238E27FC236}">
                <a16:creationId xmlns:a16="http://schemas.microsoft.com/office/drawing/2014/main" id="{FF3AB02A-8B8A-B4EF-0D00-7DE028324D94}"/>
              </a:ext>
            </a:extLst>
          </p:cNvPr>
          <p:cNvSpPr txBox="1"/>
          <p:nvPr/>
        </p:nvSpPr>
        <p:spPr>
          <a:xfrm>
            <a:off x="393168" y="1206243"/>
            <a:ext cx="10717284" cy="584775"/>
          </a:xfrm>
          <a:prstGeom prst="rect">
            <a:avLst/>
          </a:prstGeom>
          <a:noFill/>
        </p:spPr>
        <p:txBody>
          <a:bodyPr wrap="square" rtlCol="0">
            <a:spAutoFit/>
          </a:bodyPr>
          <a:lstStyle/>
          <a:p>
            <a:r>
              <a:rPr lang="en-US" sz="1600"/>
              <a:t>RNN’s are designed to predict the next term(s) in a sequence.  The sequence could be numbers, or words in a sentence, etc.  The training data will often contain different subsets of the sequence (one, two, three, etc., elements).  </a:t>
            </a:r>
          </a:p>
        </p:txBody>
      </p:sp>
      <p:pic>
        <p:nvPicPr>
          <p:cNvPr id="5" name="Picture 4">
            <a:extLst>
              <a:ext uri="{FF2B5EF4-FFF2-40B4-BE49-F238E27FC236}">
                <a16:creationId xmlns:a16="http://schemas.microsoft.com/office/drawing/2014/main" id="{8A8584F8-9B2A-ACC1-963F-9D31A5FB7812}"/>
              </a:ext>
            </a:extLst>
          </p:cNvPr>
          <p:cNvPicPr>
            <a:picLocks noChangeAspect="1"/>
          </p:cNvPicPr>
          <p:nvPr/>
        </p:nvPicPr>
        <p:blipFill>
          <a:blip r:embed="rId2"/>
          <a:stretch>
            <a:fillRect/>
          </a:stretch>
        </p:blipFill>
        <p:spPr>
          <a:xfrm>
            <a:off x="531155" y="2143492"/>
            <a:ext cx="1051839" cy="804979"/>
          </a:xfrm>
          <a:prstGeom prst="rect">
            <a:avLst/>
          </a:prstGeom>
        </p:spPr>
      </p:pic>
      <p:pic>
        <p:nvPicPr>
          <p:cNvPr id="6" name="Picture 5">
            <a:extLst>
              <a:ext uri="{FF2B5EF4-FFF2-40B4-BE49-F238E27FC236}">
                <a16:creationId xmlns:a16="http://schemas.microsoft.com/office/drawing/2014/main" id="{827AE19F-AF70-A585-E1B7-E4C8F48C950D}"/>
              </a:ext>
            </a:extLst>
          </p:cNvPr>
          <p:cNvPicPr>
            <a:picLocks noChangeAspect="1"/>
          </p:cNvPicPr>
          <p:nvPr/>
        </p:nvPicPr>
        <p:blipFill>
          <a:blip r:embed="rId3"/>
          <a:stretch>
            <a:fillRect/>
          </a:stretch>
        </p:blipFill>
        <p:spPr>
          <a:xfrm>
            <a:off x="1933835" y="2084497"/>
            <a:ext cx="1576279" cy="1190966"/>
          </a:xfrm>
          <a:prstGeom prst="rect">
            <a:avLst/>
          </a:prstGeom>
        </p:spPr>
      </p:pic>
      <p:pic>
        <p:nvPicPr>
          <p:cNvPr id="7" name="Picture 6">
            <a:extLst>
              <a:ext uri="{FF2B5EF4-FFF2-40B4-BE49-F238E27FC236}">
                <a16:creationId xmlns:a16="http://schemas.microsoft.com/office/drawing/2014/main" id="{BD721FC3-0C39-E7E3-C249-FCA4D4C125AA}"/>
              </a:ext>
            </a:extLst>
          </p:cNvPr>
          <p:cNvPicPr>
            <a:picLocks noChangeAspect="1"/>
          </p:cNvPicPr>
          <p:nvPr/>
        </p:nvPicPr>
        <p:blipFill>
          <a:blip r:embed="rId4"/>
          <a:stretch>
            <a:fillRect/>
          </a:stretch>
        </p:blipFill>
        <p:spPr>
          <a:xfrm>
            <a:off x="3939618" y="2107447"/>
            <a:ext cx="2038396" cy="920190"/>
          </a:xfrm>
          <a:prstGeom prst="rect">
            <a:avLst/>
          </a:prstGeom>
        </p:spPr>
      </p:pic>
      <p:sp>
        <p:nvSpPr>
          <p:cNvPr id="8" name="TextBox 7">
            <a:extLst>
              <a:ext uri="{FF2B5EF4-FFF2-40B4-BE49-F238E27FC236}">
                <a16:creationId xmlns:a16="http://schemas.microsoft.com/office/drawing/2014/main" id="{FDD37141-CF07-EBAD-FB6C-BC4FE21465CB}"/>
              </a:ext>
            </a:extLst>
          </p:cNvPr>
          <p:cNvSpPr txBox="1"/>
          <p:nvPr/>
        </p:nvSpPr>
        <p:spPr>
          <a:xfrm>
            <a:off x="393168" y="3494031"/>
            <a:ext cx="10717284" cy="830997"/>
          </a:xfrm>
          <a:prstGeom prst="rect">
            <a:avLst/>
          </a:prstGeom>
          <a:noFill/>
        </p:spPr>
        <p:txBody>
          <a:bodyPr wrap="square" rtlCol="0">
            <a:spAutoFit/>
          </a:bodyPr>
          <a:lstStyle/>
          <a:p>
            <a:r>
              <a:rPr lang="en-US" sz="1600"/>
              <a:t>So we need a network which is capable of handling different sizes (number of columns) of training data, and which is also preferably capable of incorporating information gleaned from two-element sequences into its model for three-element sequences, etc.  </a:t>
            </a:r>
          </a:p>
        </p:txBody>
      </p:sp>
    </p:spTree>
    <p:extLst>
      <p:ext uri="{BB962C8B-B14F-4D97-AF65-F5344CB8AC3E}">
        <p14:creationId xmlns:p14="http://schemas.microsoft.com/office/powerpoint/2010/main" val="882005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1269"/>
            <a:ext cx="5692877" cy="727434"/>
          </a:xfrm>
        </p:spPr>
        <p:txBody>
          <a:bodyPr>
            <a:normAutofit/>
          </a:bodyPr>
          <a:lstStyle/>
          <a:p>
            <a:r>
              <a:rPr lang="en-US" sz="3600" b="1" u="sng">
                <a:latin typeface="+mn-lt"/>
              </a:rPr>
              <a:t>Recurrent Neural Networks</a:t>
            </a:r>
          </a:p>
        </p:txBody>
      </p:sp>
      <p:sp>
        <p:nvSpPr>
          <p:cNvPr id="10" name="TextBox 9">
            <a:extLst>
              <a:ext uri="{FF2B5EF4-FFF2-40B4-BE49-F238E27FC236}">
                <a16:creationId xmlns:a16="http://schemas.microsoft.com/office/drawing/2014/main" id="{FF3AB02A-8B8A-B4EF-0D00-7DE028324D94}"/>
              </a:ext>
            </a:extLst>
          </p:cNvPr>
          <p:cNvSpPr txBox="1"/>
          <p:nvPr/>
        </p:nvSpPr>
        <p:spPr>
          <a:xfrm>
            <a:off x="393168" y="1019429"/>
            <a:ext cx="5830651" cy="584775"/>
          </a:xfrm>
          <a:prstGeom prst="rect">
            <a:avLst/>
          </a:prstGeom>
          <a:noFill/>
        </p:spPr>
        <p:txBody>
          <a:bodyPr wrap="square" rtlCol="0">
            <a:spAutoFit/>
          </a:bodyPr>
          <a:lstStyle/>
          <a:p>
            <a:r>
              <a:rPr lang="en-US" sz="1600"/>
              <a:t>Such model is something like this.  For one element sequence, would look like this:</a:t>
            </a:r>
          </a:p>
        </p:txBody>
      </p:sp>
      <p:pic>
        <p:nvPicPr>
          <p:cNvPr id="3" name="Picture 2">
            <a:extLst>
              <a:ext uri="{FF2B5EF4-FFF2-40B4-BE49-F238E27FC236}">
                <a16:creationId xmlns:a16="http://schemas.microsoft.com/office/drawing/2014/main" id="{F92B7E73-EB0E-4B51-3A61-41F34A85CC9F}"/>
              </a:ext>
            </a:extLst>
          </p:cNvPr>
          <p:cNvPicPr>
            <a:picLocks noChangeAspect="1"/>
          </p:cNvPicPr>
          <p:nvPr/>
        </p:nvPicPr>
        <p:blipFill>
          <a:blip r:embed="rId2"/>
          <a:stretch>
            <a:fillRect/>
          </a:stretch>
        </p:blipFill>
        <p:spPr>
          <a:xfrm>
            <a:off x="504549" y="1732581"/>
            <a:ext cx="3870806" cy="1093134"/>
          </a:xfrm>
          <a:prstGeom prst="rect">
            <a:avLst/>
          </a:prstGeom>
        </p:spPr>
      </p:pic>
      <p:pic>
        <p:nvPicPr>
          <p:cNvPr id="4" name="Picture 3">
            <a:extLst>
              <a:ext uri="{FF2B5EF4-FFF2-40B4-BE49-F238E27FC236}">
                <a16:creationId xmlns:a16="http://schemas.microsoft.com/office/drawing/2014/main" id="{B69C4A7F-E731-37B2-9559-F6F362154D71}"/>
              </a:ext>
            </a:extLst>
          </p:cNvPr>
          <p:cNvPicPr>
            <a:picLocks noChangeAspect="1"/>
          </p:cNvPicPr>
          <p:nvPr/>
        </p:nvPicPr>
        <p:blipFill>
          <a:blip r:embed="rId3"/>
          <a:stretch>
            <a:fillRect/>
          </a:stretch>
        </p:blipFill>
        <p:spPr>
          <a:xfrm>
            <a:off x="504549" y="4032129"/>
            <a:ext cx="3870806" cy="2721660"/>
          </a:xfrm>
          <a:prstGeom prst="rect">
            <a:avLst/>
          </a:prstGeom>
        </p:spPr>
      </p:pic>
      <p:sp>
        <p:nvSpPr>
          <p:cNvPr id="9" name="TextBox 8">
            <a:extLst>
              <a:ext uri="{FF2B5EF4-FFF2-40B4-BE49-F238E27FC236}">
                <a16:creationId xmlns:a16="http://schemas.microsoft.com/office/drawing/2014/main" id="{B930B787-8164-F4FF-29E9-922E98C506F3}"/>
              </a:ext>
            </a:extLst>
          </p:cNvPr>
          <p:cNvSpPr txBox="1"/>
          <p:nvPr/>
        </p:nvSpPr>
        <p:spPr>
          <a:xfrm>
            <a:off x="393168" y="3173753"/>
            <a:ext cx="6017464" cy="830997"/>
          </a:xfrm>
          <a:prstGeom prst="rect">
            <a:avLst/>
          </a:prstGeom>
          <a:noFill/>
        </p:spPr>
        <p:txBody>
          <a:bodyPr wrap="square" rtlCol="0">
            <a:spAutoFit/>
          </a:bodyPr>
          <a:lstStyle/>
          <a:p>
            <a:r>
              <a:rPr lang="en-US" sz="1600"/>
              <a:t>For two-element sequence, would look like this…the colored lines are weights that are used to feed information from the first network into the second.  </a:t>
            </a:r>
          </a:p>
        </p:txBody>
      </p:sp>
      <p:sp>
        <p:nvSpPr>
          <p:cNvPr id="11" name="TextBox 10">
            <a:extLst>
              <a:ext uri="{FF2B5EF4-FFF2-40B4-BE49-F238E27FC236}">
                <a16:creationId xmlns:a16="http://schemas.microsoft.com/office/drawing/2014/main" id="{CFCD0B5B-D459-CE1F-B5EB-F2B7400AE111}"/>
              </a:ext>
            </a:extLst>
          </p:cNvPr>
          <p:cNvSpPr txBox="1"/>
          <p:nvPr/>
        </p:nvSpPr>
        <p:spPr>
          <a:xfrm>
            <a:off x="7649496" y="1019429"/>
            <a:ext cx="4060723" cy="830997"/>
          </a:xfrm>
          <a:prstGeom prst="rect">
            <a:avLst/>
          </a:prstGeom>
          <a:noFill/>
        </p:spPr>
        <p:txBody>
          <a:bodyPr wrap="square" rtlCol="0">
            <a:spAutoFit/>
          </a:bodyPr>
          <a:lstStyle/>
          <a:p>
            <a:r>
              <a:rPr lang="en-US" sz="1600"/>
              <a:t>and for three-element sequence, would look like this…note the recurrsing structure, and that we are reusing all the weights and biases,</a:t>
            </a:r>
          </a:p>
        </p:txBody>
      </p:sp>
      <p:pic>
        <p:nvPicPr>
          <p:cNvPr id="12" name="Picture 11">
            <a:extLst>
              <a:ext uri="{FF2B5EF4-FFF2-40B4-BE49-F238E27FC236}">
                <a16:creationId xmlns:a16="http://schemas.microsoft.com/office/drawing/2014/main" id="{EF1EAA00-000C-672C-9FB8-24BA459D8969}"/>
              </a:ext>
            </a:extLst>
          </p:cNvPr>
          <p:cNvPicPr>
            <a:picLocks noChangeAspect="1"/>
          </p:cNvPicPr>
          <p:nvPr/>
        </p:nvPicPr>
        <p:blipFill>
          <a:blip r:embed="rId4"/>
          <a:stretch>
            <a:fillRect/>
          </a:stretch>
        </p:blipFill>
        <p:spPr>
          <a:xfrm>
            <a:off x="7649496" y="2146015"/>
            <a:ext cx="3870806" cy="4192667"/>
          </a:xfrm>
          <a:prstGeom prst="rect">
            <a:avLst/>
          </a:prstGeom>
        </p:spPr>
      </p:pic>
    </p:spTree>
    <p:extLst>
      <p:ext uri="{BB962C8B-B14F-4D97-AF65-F5344CB8AC3E}">
        <p14:creationId xmlns:p14="http://schemas.microsoft.com/office/powerpoint/2010/main" val="4021703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1269"/>
            <a:ext cx="5692877" cy="727434"/>
          </a:xfrm>
        </p:spPr>
        <p:txBody>
          <a:bodyPr>
            <a:normAutofit/>
          </a:bodyPr>
          <a:lstStyle/>
          <a:p>
            <a:r>
              <a:rPr lang="en-US" sz="3600" b="1" u="sng">
                <a:latin typeface="+mn-lt"/>
              </a:rPr>
              <a:t>Recurrent Neural Networks</a:t>
            </a:r>
          </a:p>
        </p:txBody>
      </p:sp>
      <p:sp>
        <p:nvSpPr>
          <p:cNvPr id="10" name="TextBox 9">
            <a:extLst>
              <a:ext uri="{FF2B5EF4-FFF2-40B4-BE49-F238E27FC236}">
                <a16:creationId xmlns:a16="http://schemas.microsoft.com/office/drawing/2014/main" id="{FF3AB02A-8B8A-B4EF-0D00-7DE028324D94}"/>
              </a:ext>
            </a:extLst>
          </p:cNvPr>
          <p:cNvSpPr txBox="1"/>
          <p:nvPr/>
        </p:nvSpPr>
        <p:spPr>
          <a:xfrm>
            <a:off x="422665" y="1196410"/>
            <a:ext cx="3293929" cy="338554"/>
          </a:xfrm>
          <a:prstGeom prst="rect">
            <a:avLst/>
          </a:prstGeom>
          <a:noFill/>
        </p:spPr>
        <p:txBody>
          <a:bodyPr wrap="square" rtlCol="0">
            <a:spAutoFit/>
          </a:bodyPr>
          <a:lstStyle/>
          <a:p>
            <a:r>
              <a:rPr lang="en-US" sz="1600"/>
              <a:t>For short, we’d draw it like this:</a:t>
            </a:r>
          </a:p>
        </p:txBody>
      </p:sp>
      <p:pic>
        <p:nvPicPr>
          <p:cNvPr id="5" name="Picture 4" descr="A picture containing circle, diagram, screenshot&#10;&#10;Description automatically generated">
            <a:extLst>
              <a:ext uri="{FF2B5EF4-FFF2-40B4-BE49-F238E27FC236}">
                <a16:creationId xmlns:a16="http://schemas.microsoft.com/office/drawing/2014/main" id="{05D97FC2-7FE1-4974-03AF-5BD10251D0FA}"/>
              </a:ext>
            </a:extLst>
          </p:cNvPr>
          <p:cNvPicPr>
            <a:picLocks noChangeAspect="1"/>
          </p:cNvPicPr>
          <p:nvPr/>
        </p:nvPicPr>
        <p:blipFill>
          <a:blip r:embed="rId2"/>
          <a:stretch>
            <a:fillRect/>
          </a:stretch>
        </p:blipFill>
        <p:spPr>
          <a:xfrm>
            <a:off x="457206" y="1822568"/>
            <a:ext cx="4099796" cy="1706535"/>
          </a:xfrm>
          <a:prstGeom prst="rect">
            <a:avLst/>
          </a:prstGeom>
        </p:spPr>
      </p:pic>
      <p:sp>
        <p:nvSpPr>
          <p:cNvPr id="6" name="TextBox 5">
            <a:extLst>
              <a:ext uri="{FF2B5EF4-FFF2-40B4-BE49-F238E27FC236}">
                <a16:creationId xmlns:a16="http://schemas.microsoft.com/office/drawing/2014/main" id="{574A68C4-C46F-162F-8058-ACBF7EF82369}"/>
              </a:ext>
            </a:extLst>
          </p:cNvPr>
          <p:cNvSpPr txBox="1"/>
          <p:nvPr/>
        </p:nvSpPr>
        <p:spPr>
          <a:xfrm>
            <a:off x="359005" y="3816707"/>
            <a:ext cx="9522414" cy="1569660"/>
          </a:xfrm>
          <a:prstGeom prst="rect">
            <a:avLst/>
          </a:prstGeom>
          <a:noFill/>
        </p:spPr>
        <p:txBody>
          <a:bodyPr wrap="square" rtlCol="0">
            <a:spAutoFit/>
          </a:bodyPr>
          <a:lstStyle/>
          <a:p>
            <a:r>
              <a:rPr lang="en-US" sz="1600"/>
              <a:t>One problem with RNN’s is the exploding/vanishing gradient problem.  Note the loopy W’s are used once for a single-element input, twice recursively for a two-element input, and n-times recursively for an n-element input.  Apropos gradient descent, when taking the derivative w/r to the loopy W’s, we will get terms of order (loopy W)</a:t>
            </a:r>
            <a:r>
              <a:rPr lang="en-US" sz="1600" baseline="30000"/>
              <a:t>n</a:t>
            </a:r>
            <a:r>
              <a:rPr lang="en-US" sz="1600"/>
              <a:t> for an n-input network.  And so if (loopy W) &lt; 1, this will go to zero, while if it’s &gt; 1, it will go to infinity.  And so the respective gradient will do the same.  This makes large input models very difficult to train.  Either the step size will be to small or too large.  </a:t>
            </a:r>
          </a:p>
        </p:txBody>
      </p:sp>
    </p:spTree>
    <p:extLst>
      <p:ext uri="{BB962C8B-B14F-4D97-AF65-F5344CB8AC3E}">
        <p14:creationId xmlns:p14="http://schemas.microsoft.com/office/powerpoint/2010/main" val="2334912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1269"/>
            <a:ext cx="5692877" cy="727434"/>
          </a:xfrm>
        </p:spPr>
        <p:txBody>
          <a:bodyPr>
            <a:normAutofit/>
          </a:bodyPr>
          <a:lstStyle/>
          <a:p>
            <a:r>
              <a:rPr lang="en-US" sz="3600" b="1" u="sng">
                <a:latin typeface="+mn-lt"/>
              </a:rPr>
              <a:t>Neural Networks - LSTM</a:t>
            </a:r>
          </a:p>
        </p:txBody>
      </p:sp>
      <p:sp>
        <p:nvSpPr>
          <p:cNvPr id="10" name="TextBox 9">
            <a:extLst>
              <a:ext uri="{FF2B5EF4-FFF2-40B4-BE49-F238E27FC236}">
                <a16:creationId xmlns:a16="http://schemas.microsoft.com/office/drawing/2014/main" id="{FF3AB02A-8B8A-B4EF-0D00-7DE028324D94}"/>
              </a:ext>
            </a:extLst>
          </p:cNvPr>
          <p:cNvSpPr txBox="1"/>
          <p:nvPr/>
        </p:nvSpPr>
        <p:spPr>
          <a:xfrm>
            <a:off x="501702" y="1271992"/>
            <a:ext cx="10225670" cy="584775"/>
          </a:xfrm>
          <a:prstGeom prst="rect">
            <a:avLst/>
          </a:prstGeom>
          <a:noFill/>
        </p:spPr>
        <p:txBody>
          <a:bodyPr wrap="square" rtlCol="0">
            <a:spAutoFit/>
          </a:bodyPr>
          <a:lstStyle/>
          <a:p>
            <a:r>
              <a:rPr lang="en-US" sz="1600"/>
              <a:t>As we said, we have an exploding/vanishing gradient problem with the usual RNN.  We can mitigate this problem by replacing the replicated activation nodes with LSTM modules, as illustrated.  </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D819CE4B-B71A-10F6-E849-9485EE153750}"/>
                  </a:ext>
                </a:extLst>
              </p14:cNvPr>
              <p14:cNvContentPartPr/>
              <p14:nvPr/>
            </p14:nvContentPartPr>
            <p14:xfrm>
              <a:off x="4699553" y="2937782"/>
              <a:ext cx="718560" cy="197280"/>
            </p14:xfrm>
          </p:contentPart>
        </mc:Choice>
        <mc:Fallback xmlns="">
          <p:pic>
            <p:nvPicPr>
              <p:cNvPr id="4" name="Ink 3">
                <a:extLst>
                  <a:ext uri="{FF2B5EF4-FFF2-40B4-BE49-F238E27FC236}">
                    <a16:creationId xmlns:a16="http://schemas.microsoft.com/office/drawing/2014/main" id="{D819CE4B-B71A-10F6-E849-9485EE153750}"/>
                  </a:ext>
                </a:extLst>
              </p:cNvPr>
              <p:cNvPicPr/>
              <p:nvPr/>
            </p:nvPicPr>
            <p:blipFill>
              <a:blip r:embed="rId3"/>
              <a:stretch>
                <a:fillRect/>
              </a:stretch>
            </p:blipFill>
            <p:spPr>
              <a:xfrm>
                <a:off x="4690553" y="2928782"/>
                <a:ext cx="736200" cy="214920"/>
              </a:xfrm>
              <a:prstGeom prst="rect">
                <a:avLst/>
              </a:prstGeom>
            </p:spPr>
          </p:pic>
        </mc:Fallback>
      </mc:AlternateContent>
      <p:pic>
        <p:nvPicPr>
          <p:cNvPr id="8" name="Picture 7" descr="A picture containing circle, diagram&#10;&#10;Description automatically generated">
            <a:extLst>
              <a:ext uri="{FF2B5EF4-FFF2-40B4-BE49-F238E27FC236}">
                <a16:creationId xmlns:a16="http://schemas.microsoft.com/office/drawing/2014/main" id="{C6CD073D-F18B-F11B-AB8B-5B8715D7383B}"/>
              </a:ext>
            </a:extLst>
          </p:cNvPr>
          <p:cNvPicPr>
            <a:picLocks noChangeAspect="1"/>
          </p:cNvPicPr>
          <p:nvPr/>
        </p:nvPicPr>
        <p:blipFill>
          <a:blip r:embed="rId4"/>
          <a:stretch>
            <a:fillRect/>
          </a:stretch>
        </p:blipFill>
        <p:spPr>
          <a:xfrm>
            <a:off x="415373" y="2206076"/>
            <a:ext cx="4016667" cy="1660692"/>
          </a:xfrm>
          <a:prstGeom prst="rect">
            <a:avLst/>
          </a:prstGeom>
        </p:spPr>
      </p:pic>
      <p:pic>
        <p:nvPicPr>
          <p:cNvPr id="9" name="Picture 8" descr="A picture containing circle, child art&#10;&#10;Description automatically generated">
            <a:extLst>
              <a:ext uri="{FF2B5EF4-FFF2-40B4-BE49-F238E27FC236}">
                <a16:creationId xmlns:a16="http://schemas.microsoft.com/office/drawing/2014/main" id="{1B00A6E9-4206-8594-52EA-A5A58D063A2B}"/>
              </a:ext>
            </a:extLst>
          </p:cNvPr>
          <p:cNvPicPr>
            <a:picLocks noChangeAspect="1"/>
          </p:cNvPicPr>
          <p:nvPr/>
        </p:nvPicPr>
        <p:blipFill>
          <a:blip r:embed="rId5"/>
          <a:stretch>
            <a:fillRect/>
          </a:stretch>
        </p:blipFill>
        <p:spPr>
          <a:xfrm>
            <a:off x="5862735" y="2135429"/>
            <a:ext cx="4270310" cy="1801986"/>
          </a:xfrm>
          <a:prstGeom prst="rect">
            <a:avLst/>
          </a:prstGeom>
        </p:spPr>
      </p:pic>
      <p:sp>
        <p:nvSpPr>
          <p:cNvPr id="11" name="TextBox 10">
            <a:extLst>
              <a:ext uri="{FF2B5EF4-FFF2-40B4-BE49-F238E27FC236}">
                <a16:creationId xmlns:a16="http://schemas.microsoft.com/office/drawing/2014/main" id="{96525D78-3899-827F-77BF-6F99988238FB}"/>
              </a:ext>
            </a:extLst>
          </p:cNvPr>
          <p:cNvSpPr txBox="1"/>
          <p:nvPr/>
        </p:nvSpPr>
        <p:spPr>
          <a:xfrm>
            <a:off x="501702" y="4497355"/>
            <a:ext cx="7186722" cy="584775"/>
          </a:xfrm>
          <a:prstGeom prst="rect">
            <a:avLst/>
          </a:prstGeom>
          <a:noFill/>
        </p:spPr>
        <p:txBody>
          <a:bodyPr wrap="square" rtlCol="0">
            <a:spAutoFit/>
          </a:bodyPr>
          <a:lstStyle/>
          <a:p>
            <a:r>
              <a:rPr lang="en-US" sz="1600"/>
              <a:t>The single recursive connection is replaced by two: a short term memory (hidden state) connection, and a long term memory (cell state) connection.</a:t>
            </a:r>
          </a:p>
        </p:txBody>
      </p:sp>
    </p:spTree>
    <p:extLst>
      <p:ext uri="{BB962C8B-B14F-4D97-AF65-F5344CB8AC3E}">
        <p14:creationId xmlns:p14="http://schemas.microsoft.com/office/powerpoint/2010/main" val="2342347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4237703" y="167149"/>
            <a:ext cx="3736258" cy="727434"/>
          </a:xfrm>
        </p:spPr>
        <p:txBody>
          <a:bodyPr>
            <a:normAutofit/>
          </a:bodyPr>
          <a:lstStyle/>
          <a:p>
            <a:r>
              <a:rPr lang="en-US" sz="3600" b="1" u="sng">
                <a:latin typeface="+mn-lt"/>
              </a:rPr>
              <a:t>Neural Networks</a:t>
            </a:r>
          </a:p>
        </p:txBody>
      </p:sp>
      <p:sp>
        <p:nvSpPr>
          <p:cNvPr id="7" name="TextBox 6">
            <a:extLst>
              <a:ext uri="{FF2B5EF4-FFF2-40B4-BE49-F238E27FC236}">
                <a16:creationId xmlns:a16="http://schemas.microsoft.com/office/drawing/2014/main" id="{0FFC999C-4645-5411-36D4-D5C44DBD5DA8}"/>
              </a:ext>
            </a:extLst>
          </p:cNvPr>
          <p:cNvSpPr txBox="1"/>
          <p:nvPr/>
        </p:nvSpPr>
        <p:spPr>
          <a:xfrm>
            <a:off x="491491" y="1211580"/>
            <a:ext cx="10858499" cy="646331"/>
          </a:xfrm>
          <a:prstGeom prst="rect">
            <a:avLst/>
          </a:prstGeom>
          <a:noFill/>
        </p:spPr>
        <p:txBody>
          <a:bodyPr wrap="square" rtlCol="0">
            <a:spAutoFit/>
          </a:bodyPr>
          <a:lstStyle/>
          <a:p>
            <a:r>
              <a:rPr lang="en-US"/>
              <a:t>Even the simplest networks, with no hidden layers (perceptron), can do pretty well in some circumstances.  We can use it to model the following data,</a:t>
            </a:r>
          </a:p>
        </p:txBody>
      </p:sp>
      <p:pic>
        <p:nvPicPr>
          <p:cNvPr id="3" name="Picture 2" descr="Table&#10;&#10;Description automatically generated">
            <a:extLst>
              <a:ext uri="{FF2B5EF4-FFF2-40B4-BE49-F238E27FC236}">
                <a16:creationId xmlns:a16="http://schemas.microsoft.com/office/drawing/2014/main" id="{0298092C-F76A-5C3A-E250-F6AE33608907}"/>
              </a:ext>
            </a:extLst>
          </p:cNvPr>
          <p:cNvPicPr>
            <a:picLocks noChangeAspect="1"/>
          </p:cNvPicPr>
          <p:nvPr/>
        </p:nvPicPr>
        <p:blipFill>
          <a:blip r:embed="rId2"/>
          <a:stretch>
            <a:fillRect/>
          </a:stretch>
        </p:blipFill>
        <p:spPr>
          <a:xfrm>
            <a:off x="632777" y="2174908"/>
            <a:ext cx="2236153" cy="2102704"/>
          </a:xfrm>
          <a:prstGeom prst="rect">
            <a:avLst/>
          </a:prstGeom>
        </p:spPr>
      </p:pic>
      <p:pic>
        <p:nvPicPr>
          <p:cNvPr id="5" name="Picture 4" descr="A screenshot of a computer program&#10;&#10;Description automatically generated with medium confidence">
            <a:extLst>
              <a:ext uri="{FF2B5EF4-FFF2-40B4-BE49-F238E27FC236}">
                <a16:creationId xmlns:a16="http://schemas.microsoft.com/office/drawing/2014/main" id="{2FFFABE7-B2CE-C901-5C23-0EF975250F10}"/>
              </a:ext>
            </a:extLst>
          </p:cNvPr>
          <p:cNvPicPr>
            <a:picLocks noChangeAspect="1"/>
          </p:cNvPicPr>
          <p:nvPr/>
        </p:nvPicPr>
        <p:blipFill>
          <a:blip r:embed="rId3"/>
          <a:stretch>
            <a:fillRect/>
          </a:stretch>
        </p:blipFill>
        <p:spPr>
          <a:xfrm>
            <a:off x="7520254" y="3928388"/>
            <a:ext cx="3977640" cy="2613660"/>
          </a:xfrm>
          <a:prstGeom prst="rect">
            <a:avLst/>
          </a:prstGeom>
        </p:spPr>
      </p:pic>
      <p:sp>
        <p:nvSpPr>
          <p:cNvPr id="6" name="TextBox 5">
            <a:extLst>
              <a:ext uri="{FF2B5EF4-FFF2-40B4-BE49-F238E27FC236}">
                <a16:creationId xmlns:a16="http://schemas.microsoft.com/office/drawing/2014/main" id="{D467BC29-A566-E49F-4E5F-BE158A6B5B8F}"/>
              </a:ext>
            </a:extLst>
          </p:cNvPr>
          <p:cNvSpPr txBox="1"/>
          <p:nvPr/>
        </p:nvSpPr>
        <p:spPr>
          <a:xfrm>
            <a:off x="609601" y="4594609"/>
            <a:ext cx="4568189" cy="369332"/>
          </a:xfrm>
          <a:prstGeom prst="rect">
            <a:avLst/>
          </a:prstGeom>
          <a:noFill/>
        </p:spPr>
        <p:txBody>
          <a:bodyPr wrap="square" rtlCol="0">
            <a:spAutoFit/>
          </a:bodyPr>
          <a:lstStyle/>
          <a:p>
            <a:r>
              <a:rPr lang="en-US"/>
              <a:t>using the softplus activation function, we find:</a:t>
            </a:r>
          </a:p>
        </p:txBody>
      </p:sp>
      <p:graphicFrame>
        <p:nvGraphicFramePr>
          <p:cNvPr id="9" name="Object 8">
            <a:extLst>
              <a:ext uri="{FF2B5EF4-FFF2-40B4-BE49-F238E27FC236}">
                <a16:creationId xmlns:a16="http://schemas.microsoft.com/office/drawing/2014/main" id="{6402AC7D-0DA2-8607-963F-CB6BAE4E12EF}"/>
              </a:ext>
            </a:extLst>
          </p:cNvPr>
          <p:cNvGraphicFramePr>
            <a:graphicFrameLocks noChangeAspect="1"/>
          </p:cNvGraphicFramePr>
          <p:nvPr>
            <p:extLst>
              <p:ext uri="{D42A27DB-BD31-4B8C-83A1-F6EECF244321}">
                <p14:modId xmlns:p14="http://schemas.microsoft.com/office/powerpoint/2010/main" val="1743179794"/>
              </p:ext>
            </p:extLst>
          </p:nvPr>
        </p:nvGraphicFramePr>
        <p:xfrm>
          <a:off x="632777" y="5225699"/>
          <a:ext cx="5116512" cy="700087"/>
        </p:xfrm>
        <a:graphic>
          <a:graphicData uri="http://schemas.openxmlformats.org/presentationml/2006/ole">
            <mc:AlternateContent xmlns:mc="http://schemas.openxmlformats.org/markup-compatibility/2006">
              <mc:Choice xmlns:v="urn:schemas-microsoft-com:vml" Requires="v">
                <p:oleObj name="Equation" r:id="rId4" imgW="3530520" imgH="482400" progId="Equation.DSMT4">
                  <p:embed/>
                </p:oleObj>
              </mc:Choice>
              <mc:Fallback>
                <p:oleObj name="Equation" r:id="rId4" imgW="3530520" imgH="482400" progId="Equation.DSMT4">
                  <p:embed/>
                  <p:pic>
                    <p:nvPicPr>
                      <p:cNvPr id="0" name=""/>
                      <p:cNvPicPr/>
                      <p:nvPr/>
                    </p:nvPicPr>
                    <p:blipFill>
                      <a:blip r:embed="rId5"/>
                      <a:stretch>
                        <a:fillRect/>
                      </a:stretch>
                    </p:blipFill>
                    <p:spPr>
                      <a:xfrm>
                        <a:off x="632777" y="5225699"/>
                        <a:ext cx="5116512" cy="700087"/>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9EE76BF5-AE2F-9283-5658-D37499D5443E}"/>
              </a:ext>
            </a:extLst>
          </p:cNvPr>
          <p:cNvPicPr>
            <a:picLocks noChangeAspect="1"/>
          </p:cNvPicPr>
          <p:nvPr/>
        </p:nvPicPr>
        <p:blipFill>
          <a:blip r:embed="rId6"/>
          <a:stretch>
            <a:fillRect/>
          </a:stretch>
        </p:blipFill>
        <p:spPr>
          <a:xfrm>
            <a:off x="3701415" y="2219219"/>
            <a:ext cx="2952750" cy="1920240"/>
          </a:xfrm>
          <a:prstGeom prst="rect">
            <a:avLst/>
          </a:prstGeom>
        </p:spPr>
      </p:pic>
    </p:spTree>
    <p:extLst>
      <p:ext uri="{BB962C8B-B14F-4D97-AF65-F5344CB8AC3E}">
        <p14:creationId xmlns:p14="http://schemas.microsoft.com/office/powerpoint/2010/main" val="4196512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1269"/>
            <a:ext cx="5692877" cy="727434"/>
          </a:xfrm>
        </p:spPr>
        <p:txBody>
          <a:bodyPr>
            <a:normAutofit/>
          </a:bodyPr>
          <a:lstStyle/>
          <a:p>
            <a:r>
              <a:rPr lang="en-US" sz="3600" b="1" u="sng">
                <a:latin typeface="+mn-lt"/>
              </a:rPr>
              <a:t>Neural Networks - LSTM</a:t>
            </a:r>
          </a:p>
        </p:txBody>
      </p:sp>
      <p:sp>
        <p:nvSpPr>
          <p:cNvPr id="10" name="TextBox 9">
            <a:extLst>
              <a:ext uri="{FF2B5EF4-FFF2-40B4-BE49-F238E27FC236}">
                <a16:creationId xmlns:a16="http://schemas.microsoft.com/office/drawing/2014/main" id="{FF3AB02A-8B8A-B4EF-0D00-7DE028324D94}"/>
              </a:ext>
            </a:extLst>
          </p:cNvPr>
          <p:cNvSpPr txBox="1"/>
          <p:nvPr/>
        </p:nvSpPr>
        <p:spPr>
          <a:xfrm>
            <a:off x="329359" y="1458751"/>
            <a:ext cx="6323368" cy="338554"/>
          </a:xfrm>
          <a:prstGeom prst="rect">
            <a:avLst/>
          </a:prstGeom>
          <a:noFill/>
        </p:spPr>
        <p:txBody>
          <a:bodyPr wrap="square" rtlCol="0">
            <a:spAutoFit/>
          </a:bodyPr>
          <a:lstStyle/>
          <a:p>
            <a:r>
              <a:rPr lang="en-US" sz="1600"/>
              <a:t>Let’s consider this RNN.                                               And unroll it twice.  </a:t>
            </a:r>
          </a:p>
        </p:txBody>
      </p:sp>
      <p:pic>
        <p:nvPicPr>
          <p:cNvPr id="6" name="Picture 5" descr="A picture containing diagram, text, screenshot, circle&#10;&#10;Description automatically generated">
            <a:extLst>
              <a:ext uri="{FF2B5EF4-FFF2-40B4-BE49-F238E27FC236}">
                <a16:creationId xmlns:a16="http://schemas.microsoft.com/office/drawing/2014/main" id="{E65FFBB6-078A-F81F-2AFE-A68F513EDBC4}"/>
              </a:ext>
            </a:extLst>
          </p:cNvPr>
          <p:cNvPicPr>
            <a:picLocks noChangeAspect="1"/>
          </p:cNvPicPr>
          <p:nvPr/>
        </p:nvPicPr>
        <p:blipFill>
          <a:blip r:embed="rId2"/>
          <a:stretch>
            <a:fillRect/>
          </a:stretch>
        </p:blipFill>
        <p:spPr>
          <a:xfrm>
            <a:off x="4308574" y="2151869"/>
            <a:ext cx="4177327" cy="3864285"/>
          </a:xfrm>
          <a:prstGeom prst="rect">
            <a:avLst/>
          </a:prstGeom>
        </p:spPr>
      </p:pic>
      <p:pic>
        <p:nvPicPr>
          <p:cNvPr id="8" name="Picture 7" descr="A picture containing circle, diagram, screenshot, line&#10;&#10;Description automatically generated">
            <a:extLst>
              <a:ext uri="{FF2B5EF4-FFF2-40B4-BE49-F238E27FC236}">
                <a16:creationId xmlns:a16="http://schemas.microsoft.com/office/drawing/2014/main" id="{34A57E81-B5D2-BC6D-4AAD-F8D6F1051E39}"/>
              </a:ext>
            </a:extLst>
          </p:cNvPr>
          <p:cNvPicPr>
            <a:picLocks noChangeAspect="1"/>
          </p:cNvPicPr>
          <p:nvPr/>
        </p:nvPicPr>
        <p:blipFill>
          <a:blip r:embed="rId3"/>
          <a:stretch>
            <a:fillRect/>
          </a:stretch>
        </p:blipFill>
        <p:spPr>
          <a:xfrm>
            <a:off x="329359" y="1952671"/>
            <a:ext cx="3376742" cy="1302919"/>
          </a:xfrm>
          <a:prstGeom prst="rect">
            <a:avLst/>
          </a:prstGeom>
        </p:spPr>
      </p:pic>
      <p:grpSp>
        <p:nvGrpSpPr>
          <p:cNvPr id="12" name="Group 11">
            <a:extLst>
              <a:ext uri="{FF2B5EF4-FFF2-40B4-BE49-F238E27FC236}">
                <a16:creationId xmlns:a16="http://schemas.microsoft.com/office/drawing/2014/main" id="{40CB31E6-93BD-EED2-1C26-CA377CE04065}"/>
              </a:ext>
            </a:extLst>
          </p:cNvPr>
          <p:cNvGrpSpPr/>
          <p:nvPr/>
        </p:nvGrpSpPr>
        <p:grpSpPr>
          <a:xfrm>
            <a:off x="5315064" y="3297170"/>
            <a:ext cx="2121433" cy="870316"/>
            <a:chOff x="5260232" y="3255590"/>
            <a:chExt cx="2458800" cy="1008720"/>
          </a:xfrm>
        </p:grpSpPr>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CB891F7A-AA29-FEF6-FCC1-D546F62BFCA2}"/>
                    </a:ext>
                  </a:extLst>
                </p14:cNvPr>
                <p14:cNvContentPartPr/>
                <p14:nvPr/>
              </p14:nvContentPartPr>
              <p14:xfrm>
                <a:off x="5260232" y="3255590"/>
                <a:ext cx="1282680" cy="1008720"/>
              </p14:xfrm>
            </p:contentPart>
          </mc:Choice>
          <mc:Fallback xmlns="">
            <p:pic>
              <p:nvPicPr>
                <p:cNvPr id="9" name="Ink 8">
                  <a:extLst>
                    <a:ext uri="{FF2B5EF4-FFF2-40B4-BE49-F238E27FC236}">
                      <a16:creationId xmlns:a16="http://schemas.microsoft.com/office/drawing/2014/main" id="{CB891F7A-AA29-FEF6-FCC1-D546F62BFCA2}"/>
                    </a:ext>
                  </a:extLst>
                </p:cNvPr>
                <p:cNvPicPr/>
                <p:nvPr/>
              </p:nvPicPr>
              <p:blipFill>
                <a:blip r:embed="rId5"/>
                <a:stretch>
                  <a:fillRect/>
                </a:stretch>
              </p:blipFill>
              <p:spPr>
                <a:xfrm>
                  <a:off x="5250218" y="3245578"/>
                  <a:ext cx="1303126" cy="1029161"/>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FAB2A29C-2960-7579-2535-3FCC552B89B8}"/>
                    </a:ext>
                  </a:extLst>
                </p14:cNvPr>
                <p14:cNvContentPartPr/>
                <p14:nvPr/>
              </p14:nvContentPartPr>
              <p14:xfrm>
                <a:off x="6381992" y="3404990"/>
                <a:ext cx="1337040" cy="168840"/>
              </p14:xfrm>
            </p:contentPart>
          </mc:Choice>
          <mc:Fallback xmlns="">
            <p:pic>
              <p:nvPicPr>
                <p:cNvPr id="11" name="Ink 10">
                  <a:extLst>
                    <a:ext uri="{FF2B5EF4-FFF2-40B4-BE49-F238E27FC236}">
                      <a16:creationId xmlns:a16="http://schemas.microsoft.com/office/drawing/2014/main" id="{FAB2A29C-2960-7579-2535-3FCC552B89B8}"/>
                    </a:ext>
                  </a:extLst>
                </p:cNvPr>
                <p:cNvPicPr/>
                <p:nvPr/>
              </p:nvPicPr>
              <p:blipFill>
                <a:blip r:embed="rId7"/>
                <a:stretch>
                  <a:fillRect/>
                </a:stretch>
              </p:blipFill>
              <p:spPr>
                <a:xfrm>
                  <a:off x="6371980" y="3394568"/>
                  <a:ext cx="1357481" cy="189268"/>
                </a:xfrm>
                <a:prstGeom prst="rect">
                  <a:avLst/>
                </a:prstGeom>
              </p:spPr>
            </p:pic>
          </mc:Fallback>
        </mc:AlternateContent>
      </p:grpSp>
      <p:sp>
        <p:nvSpPr>
          <p:cNvPr id="13" name="TextBox 12">
            <a:extLst>
              <a:ext uri="{FF2B5EF4-FFF2-40B4-BE49-F238E27FC236}">
                <a16:creationId xmlns:a16="http://schemas.microsoft.com/office/drawing/2014/main" id="{19772B1C-43E3-49A6-ACF4-3BBCF7C3AA92}"/>
              </a:ext>
            </a:extLst>
          </p:cNvPr>
          <p:cNvSpPr txBox="1"/>
          <p:nvPr/>
        </p:nvSpPr>
        <p:spPr>
          <a:xfrm>
            <a:off x="8014716" y="3259723"/>
            <a:ext cx="2883160" cy="338554"/>
          </a:xfrm>
          <a:prstGeom prst="rect">
            <a:avLst/>
          </a:prstGeom>
          <a:noFill/>
        </p:spPr>
        <p:txBody>
          <a:bodyPr wrap="square" rtlCol="0">
            <a:spAutoFit/>
          </a:bodyPr>
          <a:lstStyle/>
          <a:p>
            <a:r>
              <a:rPr lang="en-US" sz="1600"/>
              <a:t>and focus on this guy here.</a:t>
            </a:r>
          </a:p>
        </p:txBody>
      </p:sp>
    </p:spTree>
    <p:extLst>
      <p:ext uri="{BB962C8B-B14F-4D97-AF65-F5344CB8AC3E}">
        <p14:creationId xmlns:p14="http://schemas.microsoft.com/office/powerpoint/2010/main" val="1456906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51269"/>
            <a:ext cx="5692877" cy="727434"/>
          </a:xfrm>
        </p:spPr>
        <p:txBody>
          <a:bodyPr>
            <a:normAutofit/>
          </a:bodyPr>
          <a:lstStyle/>
          <a:p>
            <a:r>
              <a:rPr lang="en-US" sz="3600" b="1" u="sng">
                <a:latin typeface="+mn-lt"/>
              </a:rPr>
              <a:t>Neural Networks - LSTM</a:t>
            </a:r>
          </a:p>
        </p:txBody>
      </p:sp>
      <p:pic>
        <p:nvPicPr>
          <p:cNvPr id="5" name="Picture 4">
            <a:extLst>
              <a:ext uri="{FF2B5EF4-FFF2-40B4-BE49-F238E27FC236}">
                <a16:creationId xmlns:a16="http://schemas.microsoft.com/office/drawing/2014/main" id="{7489DD19-FA76-DBEB-C90B-F18FDE082219}"/>
              </a:ext>
            </a:extLst>
          </p:cNvPr>
          <p:cNvPicPr>
            <a:picLocks noChangeAspect="1"/>
          </p:cNvPicPr>
          <p:nvPr/>
        </p:nvPicPr>
        <p:blipFill rotWithShape="1">
          <a:blip r:embed="rId2"/>
          <a:srcRect l="2241" t="-331"/>
          <a:stretch/>
        </p:blipFill>
        <p:spPr bwMode="auto">
          <a:xfrm>
            <a:off x="403123" y="1049291"/>
            <a:ext cx="5692877" cy="3605914"/>
          </a:xfrm>
          <a:prstGeom prst="rect">
            <a:avLst/>
          </a:prstGeom>
          <a:ln>
            <a:noFill/>
          </a:ln>
          <a:extLst>
            <a:ext uri="{53640926-AAD7-44D8-BBD7-CCE9431645EC}">
              <a14:shadowObscured xmlns:a14="http://schemas.microsoft.com/office/drawing/2010/main"/>
            </a:ext>
          </a:extLst>
        </p:spPr>
      </p:pic>
      <p:sp>
        <p:nvSpPr>
          <p:cNvPr id="16" name="TextBox 15">
            <a:extLst>
              <a:ext uri="{FF2B5EF4-FFF2-40B4-BE49-F238E27FC236}">
                <a16:creationId xmlns:a16="http://schemas.microsoft.com/office/drawing/2014/main" id="{4954DCED-8D75-0460-FF50-9AAB48FD1079}"/>
              </a:ext>
            </a:extLst>
          </p:cNvPr>
          <p:cNvSpPr txBox="1"/>
          <p:nvPr/>
        </p:nvSpPr>
        <p:spPr>
          <a:xfrm>
            <a:off x="6397414" y="1331218"/>
            <a:ext cx="5144553" cy="3108543"/>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So we have values flowing down short term memory (ST) and long term memory (LT) lines.  The ST line is basically what our recursive connection was in the basic RNN’s context.  The LT memory line is an addition, which allows previous cells to exert influence on the given cell’s outcome (x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The information line (x) is just as it was before in the RNN context.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The rightmost black circle encloses what is basically the old RNN node: we have the 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and 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lines joining up at the activation function with the old bias and weights from before.  So A(W</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Calibri" panose="020F0502020204030204" pitchFamily="34" charset="0"/>
              </a:rPr>
              <a:t>x</a:t>
            </a:r>
            <a:r>
              <a:rPr lang="en-US" sz="1400" baseline="-25000">
                <a:effectLst/>
                <a:latin typeface="Calibri" panose="020F0502020204030204" pitchFamily="34" charset="0"/>
                <a:ea typeface="Calibri" panose="020F0502020204030204" pitchFamily="34" charset="0"/>
                <a:cs typeface="Calibri" panose="020F0502020204030204" pitchFamily="34"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Calibri" panose="020F0502020204030204" pitchFamily="34" charset="0"/>
              </a:rPr>
              <a:t>ST</a:t>
            </a:r>
            <a:r>
              <a:rPr lang="en-US" sz="1400" baseline="-25000">
                <a:effectLst/>
                <a:latin typeface="Calibri" panose="020F0502020204030204" pitchFamily="34" charset="0"/>
                <a:ea typeface="Calibri" panose="020F0502020204030204" pitchFamily="34" charset="0"/>
                <a:cs typeface="Calibri" panose="020F0502020204030204" pitchFamily="34"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 gets output from the activation function, and multiplied by tanh(LT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This is where the LT line influences the x output, and ST output.  So the final output is 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 tanh(LT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A(W</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Calibri" panose="020F0502020204030204" pitchFamily="34" charset="0"/>
              </a:rPr>
              <a:t>x</a:t>
            </a:r>
            <a:r>
              <a:rPr lang="en-US" sz="1400" baseline="-25000">
                <a:effectLst/>
                <a:latin typeface="Calibri" panose="020F0502020204030204" pitchFamily="34" charset="0"/>
                <a:ea typeface="Calibri" panose="020F0502020204030204" pitchFamily="34" charset="0"/>
                <a:cs typeface="Calibri" panose="020F0502020204030204" pitchFamily="34"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Calibri" panose="020F0502020204030204" pitchFamily="34" charset="0"/>
              </a:rPr>
              <a:t>ST</a:t>
            </a:r>
            <a:r>
              <a:rPr lang="en-US" sz="1400" baseline="-25000">
                <a:effectLst/>
                <a:latin typeface="Calibri" panose="020F0502020204030204" pitchFamily="34" charset="0"/>
                <a:ea typeface="Calibri" panose="020F0502020204030204" pitchFamily="34" charset="0"/>
                <a:cs typeface="Calibri" panose="020F0502020204030204" pitchFamily="34"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 and 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 tanh(LT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A(W</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Calibri" panose="020F0502020204030204" pitchFamily="34" charset="0"/>
              </a:rPr>
              <a:t>x</a:t>
            </a:r>
            <a:r>
              <a:rPr lang="en-US" sz="1400" baseline="-25000">
                <a:effectLst/>
                <a:latin typeface="Calibri" panose="020F0502020204030204" pitchFamily="34" charset="0"/>
                <a:ea typeface="Calibri" panose="020F0502020204030204" pitchFamily="34" charset="0"/>
                <a:cs typeface="Calibri" panose="020F0502020204030204" pitchFamily="34"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Calibri" panose="020F0502020204030204" pitchFamily="34" charset="0"/>
              </a:rPr>
              <a:t>ST</a:t>
            </a:r>
            <a:r>
              <a:rPr lang="en-US" sz="1400" baseline="-25000">
                <a:effectLst/>
                <a:latin typeface="Calibri" panose="020F0502020204030204" pitchFamily="34" charset="0"/>
                <a:ea typeface="Calibri" panose="020F0502020204030204" pitchFamily="34" charset="0"/>
                <a:cs typeface="Calibri" panose="020F0502020204030204" pitchFamily="34"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ED4C52AF-2EEB-7B2B-02C1-3E3B3CCA4688}"/>
              </a:ext>
            </a:extLst>
          </p:cNvPr>
          <p:cNvSpPr txBox="1"/>
          <p:nvPr/>
        </p:nvSpPr>
        <p:spPr>
          <a:xfrm>
            <a:off x="403123" y="4887700"/>
            <a:ext cx="11222820" cy="1815882"/>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The other two black circles enclose where the ST and x lines have their say on what is carried by the LT line.  The first/leftmost circle encloses the so-called </a:t>
            </a:r>
            <a:r>
              <a:rPr lang="en-US" sz="1400" i="1">
                <a:effectLst/>
                <a:latin typeface="Calibri" panose="020F0502020204030204" pitchFamily="34" charset="0"/>
                <a:ea typeface="Calibri" panose="020F0502020204030204" pitchFamily="34" charset="0"/>
                <a:cs typeface="Times New Roman" panose="02020603050405020304" pitchFamily="18" charset="0"/>
              </a:rPr>
              <a:t>forget gate</a:t>
            </a:r>
            <a:r>
              <a:rPr lang="en-US" sz="1400">
                <a:effectLst/>
                <a:latin typeface="Calibri" panose="020F0502020204030204" pitchFamily="34" charset="0"/>
                <a:ea typeface="Calibri" panose="020F0502020204030204" pitchFamily="34" charset="0"/>
                <a:cs typeface="Times New Roman" panose="02020603050405020304" pitchFamily="18" charset="0"/>
              </a:rPr>
              <a:t>.  It multiplies the incoming LT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memory by a weight given by </a:t>
            </a:r>
            <a:r>
              <a:rPr lang="en-US" sz="1400">
                <a:effectLst/>
                <a:latin typeface="Calibri" panose="020F0502020204030204" pitchFamily="34" charset="0"/>
                <a:ea typeface="Calibri" panose="020F0502020204030204" pitchFamily="34" charset="0"/>
                <a:cs typeface="Calibri" panose="020F0502020204030204" pitchFamily="34" charset="0"/>
              </a:rPr>
              <a:t>σ</a:t>
            </a:r>
            <a:r>
              <a:rPr lang="en-US" sz="1400">
                <a:effectLst/>
                <a:latin typeface="Calibri" panose="020F0502020204030204" pitchFamily="34" charset="0"/>
                <a:ea typeface="Calibri" panose="020F0502020204030204" pitchFamily="34" charset="0"/>
                <a:cs typeface="Times New Roman" panose="02020603050405020304" pitchFamily="18" charset="0"/>
              </a:rPr>
              <a:t>(W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Times New Roman" panose="02020603050405020304" pitchFamily="18" charset="0"/>
              </a:rPr>
              <a:t>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 where </a:t>
            </a:r>
            <a:r>
              <a:rPr lang="en-US" sz="1400">
                <a:effectLst/>
                <a:latin typeface="Calibri" panose="020F0502020204030204" pitchFamily="34" charset="0"/>
                <a:ea typeface="Calibri" panose="020F0502020204030204" pitchFamily="34" charset="0"/>
                <a:cs typeface="Calibri" panose="020F0502020204030204" pitchFamily="34" charset="0"/>
              </a:rPr>
              <a:t>σ</a:t>
            </a:r>
            <a:r>
              <a:rPr lang="en-US" sz="1400">
                <a:effectLst/>
                <a:latin typeface="Calibri" panose="020F0502020204030204" pitchFamily="34" charset="0"/>
                <a:ea typeface="Calibri" panose="020F0502020204030204" pitchFamily="34" charset="0"/>
                <a:cs typeface="Times New Roman" panose="02020603050405020304" pitchFamily="18" charset="0"/>
              </a:rPr>
              <a:t> is the eponymous activation function.  If the weight is 0, then this would wipe out the influence/memory of previous cells.  One might want to do this in a language model if we’re changing subjects, starting a new sentence, or something.  On the other hand, we’d want to keep the memory if it contained information of sorts about the subject of the sentence and we are about to conjugate the verb in the sentence.  The second/middle circle encloses the so-called </a:t>
            </a:r>
            <a:r>
              <a:rPr lang="en-US" sz="1400" i="1">
                <a:effectLst/>
                <a:latin typeface="Calibri" panose="020F0502020204030204" pitchFamily="34" charset="0"/>
                <a:ea typeface="Calibri" panose="020F0502020204030204" pitchFamily="34" charset="0"/>
                <a:cs typeface="Times New Roman" panose="02020603050405020304" pitchFamily="18" charset="0"/>
              </a:rPr>
              <a:t>input gate</a:t>
            </a:r>
            <a:r>
              <a:rPr lang="en-US" sz="1400">
                <a:effectLst/>
                <a:latin typeface="Calibri" panose="020F0502020204030204" pitchFamily="34" charset="0"/>
                <a:ea typeface="Calibri" panose="020F0502020204030204" pitchFamily="34" charset="0"/>
                <a:cs typeface="Times New Roman" panose="02020603050405020304" pitchFamily="18" charset="0"/>
              </a:rPr>
              <a:t>.  It adds a bias to LT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given by </a:t>
            </a:r>
            <a:r>
              <a:rPr lang="en-US" sz="1400">
                <a:effectLst/>
                <a:latin typeface="Calibri" panose="020F0502020204030204" pitchFamily="34" charset="0"/>
                <a:ea typeface="Calibri" panose="020F0502020204030204" pitchFamily="34" charset="0"/>
                <a:cs typeface="Calibri" panose="020F0502020204030204" pitchFamily="34" charset="0"/>
              </a:rPr>
              <a:t>σ</a:t>
            </a:r>
            <a:r>
              <a:rPr lang="en-US" sz="1400">
                <a:effectLst/>
                <a:latin typeface="Calibri" panose="020F0502020204030204" pitchFamily="34" charset="0"/>
                <a:ea typeface="Calibri" panose="020F0502020204030204" pitchFamily="34" charset="0"/>
                <a:cs typeface="Times New Roman" panose="02020603050405020304" pitchFamily="18" charset="0"/>
              </a:rPr>
              <a:t>(W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i(L)</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i(L)</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i(L)</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tanh(W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i(R)</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i(R)</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i(R)</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  So the net LT output is LT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 </a:t>
            </a:r>
            <a:r>
              <a:rPr lang="en-US" sz="1400">
                <a:effectLst/>
                <a:latin typeface="Calibri" panose="020F0502020204030204" pitchFamily="34" charset="0"/>
                <a:ea typeface="Calibri" panose="020F0502020204030204" pitchFamily="34" charset="0"/>
                <a:cs typeface="Calibri" panose="020F0502020204030204" pitchFamily="34" charset="0"/>
              </a:rPr>
              <a:t>σ</a:t>
            </a:r>
            <a:r>
              <a:rPr lang="en-US" sz="1400">
                <a:effectLst/>
                <a:latin typeface="Calibri" panose="020F0502020204030204" pitchFamily="34" charset="0"/>
                <a:ea typeface="Calibri" panose="020F0502020204030204" pitchFamily="34" charset="0"/>
                <a:cs typeface="Times New Roman" panose="02020603050405020304" pitchFamily="18" charset="0"/>
              </a:rPr>
              <a:t>(W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Times New Roman" panose="02020603050405020304" pitchFamily="18" charset="0"/>
              </a:rPr>
              <a:t>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LT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a:t>
            </a:r>
            <a:r>
              <a:rPr lang="en-US" sz="1400">
                <a:effectLst/>
                <a:latin typeface="Calibri" panose="020F0502020204030204" pitchFamily="34" charset="0"/>
                <a:ea typeface="Calibri" panose="020F0502020204030204" pitchFamily="34" charset="0"/>
                <a:cs typeface="Calibri" panose="020F0502020204030204" pitchFamily="34" charset="0"/>
              </a:rPr>
              <a:t>σ</a:t>
            </a:r>
            <a:r>
              <a:rPr lang="en-US" sz="1400">
                <a:effectLst/>
                <a:latin typeface="Calibri" panose="020F0502020204030204" pitchFamily="34" charset="0"/>
                <a:ea typeface="Calibri" panose="020F0502020204030204" pitchFamily="34" charset="0"/>
                <a:cs typeface="Times New Roman" panose="02020603050405020304" pitchFamily="18" charset="0"/>
              </a:rPr>
              <a:t>(W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i(L)</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i(L)</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i(L)</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tanh(W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i(R)</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x</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i(R)</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(11)</a:t>
            </a:r>
            <a:r>
              <a:rPr lang="en-US" sz="14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ST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n-1</a:t>
            </a:r>
            <a:r>
              <a:rPr lang="en-US" sz="1400">
                <a:effectLst/>
                <a:latin typeface="Calibri" panose="020F0502020204030204" pitchFamily="34" charset="0"/>
                <a:ea typeface="Calibri" panose="020F0502020204030204" pitchFamily="34" charset="0"/>
                <a:cs typeface="Times New Roman" panose="02020603050405020304" pitchFamily="18" charset="0"/>
              </a:rPr>
              <a:t> + B</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i(R)</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400">
                <a:effectLst/>
                <a:latin typeface="Calibri" panose="020F0502020204030204" pitchFamily="34" charset="0"/>
                <a:ea typeface="Calibri" panose="020F0502020204030204" pitchFamily="34" charset="0"/>
                <a:cs typeface="Times New Roman" panose="02020603050405020304" pitchFamily="18" charset="0"/>
              </a:rPr>
              <a:t>).  The input gate is where the cell can add its own information to the long term memory, for other cells down the line to use.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79578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2397967" y="51269"/>
            <a:ext cx="6451065" cy="727434"/>
          </a:xfrm>
        </p:spPr>
        <p:txBody>
          <a:bodyPr>
            <a:normAutofit fontScale="90000"/>
          </a:bodyPr>
          <a:lstStyle/>
          <a:p>
            <a:r>
              <a:rPr lang="en-US" sz="3600" b="1" u="sng">
                <a:latin typeface="+mn-lt"/>
              </a:rPr>
              <a:t>Neural Networks – Word Embedding</a:t>
            </a:r>
          </a:p>
        </p:txBody>
      </p:sp>
      <p:sp>
        <p:nvSpPr>
          <p:cNvPr id="3" name="TextBox 2">
            <a:extLst>
              <a:ext uri="{FF2B5EF4-FFF2-40B4-BE49-F238E27FC236}">
                <a16:creationId xmlns:a16="http://schemas.microsoft.com/office/drawing/2014/main" id="{D12A097B-FE65-390C-1A34-2EE1D3CF9A24}"/>
              </a:ext>
            </a:extLst>
          </p:cNvPr>
          <p:cNvSpPr txBox="1"/>
          <p:nvPr/>
        </p:nvSpPr>
        <p:spPr>
          <a:xfrm>
            <a:off x="587829" y="1216911"/>
            <a:ext cx="10674221" cy="830997"/>
          </a:xfrm>
          <a:prstGeom prst="rect">
            <a:avLst/>
          </a:prstGeom>
          <a:noFill/>
        </p:spPr>
        <p:txBody>
          <a:bodyPr wrap="square" rtlCol="0">
            <a:spAutoFit/>
          </a:bodyPr>
          <a:lstStyle/>
          <a:p>
            <a:r>
              <a:rPr lang="en-US" sz="1600"/>
              <a:t>RNN’s are often used to process sequences of words in one language and translate them to sequences in another one, for instance.  This requires assigning numbers to words.  We’ll often go a step further and assign a vector to every word.  Below we’re assigning each word to a two element vector.  </a:t>
            </a:r>
          </a:p>
        </p:txBody>
      </p:sp>
      <p:sp>
        <p:nvSpPr>
          <p:cNvPr id="6" name="TextBox 5">
            <a:extLst>
              <a:ext uri="{FF2B5EF4-FFF2-40B4-BE49-F238E27FC236}">
                <a16:creationId xmlns:a16="http://schemas.microsoft.com/office/drawing/2014/main" id="{3783AE4D-BBB7-3C76-CD4B-3164730BB23E}"/>
              </a:ext>
            </a:extLst>
          </p:cNvPr>
          <p:cNvSpPr txBox="1"/>
          <p:nvPr/>
        </p:nvSpPr>
        <p:spPr>
          <a:xfrm>
            <a:off x="7001070" y="2596753"/>
            <a:ext cx="4260980" cy="2800767"/>
          </a:xfrm>
          <a:prstGeom prst="rect">
            <a:avLst/>
          </a:prstGeom>
          <a:noFill/>
        </p:spPr>
        <p:txBody>
          <a:bodyPr wrap="square" rtlCol="0">
            <a:spAutoFit/>
          </a:bodyPr>
          <a:lstStyle/>
          <a:p>
            <a:r>
              <a:rPr lang="en-US" sz="1600"/>
              <a:t>Basic idea is to list the words in our vocabulary on the left and right.  And we connect them together via the network shown, if our aim is to associated each word with a two-element vector (number of activation nodes is equal to the dimensionality of the vector).  And we train the network to correctly predict which word on the right follows any one of the words on the left.  The weights on the LHS that accomplish this are assigned as the vector associated with the corresponding word. </a:t>
            </a:r>
          </a:p>
        </p:txBody>
      </p:sp>
      <p:pic>
        <p:nvPicPr>
          <p:cNvPr id="4" name="Picture 3" descr="A diagram of a structure&#10;&#10;Description automatically generated">
            <a:extLst>
              <a:ext uri="{FF2B5EF4-FFF2-40B4-BE49-F238E27FC236}">
                <a16:creationId xmlns:a16="http://schemas.microsoft.com/office/drawing/2014/main" id="{ED610A32-2588-37C0-3791-8304BA92E914}"/>
              </a:ext>
            </a:extLst>
          </p:cNvPr>
          <p:cNvPicPr>
            <a:picLocks noChangeAspect="1"/>
          </p:cNvPicPr>
          <p:nvPr/>
        </p:nvPicPr>
        <p:blipFill>
          <a:blip r:embed="rId2"/>
          <a:stretch>
            <a:fillRect/>
          </a:stretch>
        </p:blipFill>
        <p:spPr>
          <a:xfrm>
            <a:off x="681860" y="2428802"/>
            <a:ext cx="5828061" cy="3190926"/>
          </a:xfrm>
          <a:prstGeom prst="rect">
            <a:avLst/>
          </a:prstGeom>
        </p:spPr>
      </p:pic>
    </p:spTree>
    <p:extLst>
      <p:ext uri="{BB962C8B-B14F-4D97-AF65-F5344CB8AC3E}">
        <p14:creationId xmlns:p14="http://schemas.microsoft.com/office/powerpoint/2010/main" val="5291036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2397967" y="51269"/>
            <a:ext cx="6451065" cy="727434"/>
          </a:xfrm>
        </p:spPr>
        <p:txBody>
          <a:bodyPr>
            <a:normAutofit/>
          </a:bodyPr>
          <a:lstStyle/>
          <a:p>
            <a:r>
              <a:rPr lang="en-US" sz="3600" b="1" u="sng">
                <a:latin typeface="+mn-lt"/>
              </a:rPr>
              <a:t>Neural Networks – Seq2Seq</a:t>
            </a:r>
          </a:p>
        </p:txBody>
      </p:sp>
      <p:pic>
        <p:nvPicPr>
          <p:cNvPr id="4" name="Picture 3" descr="A picture containing diagram, drawing, pattern&#10;&#10;Description automatically generated">
            <a:extLst>
              <a:ext uri="{FF2B5EF4-FFF2-40B4-BE49-F238E27FC236}">
                <a16:creationId xmlns:a16="http://schemas.microsoft.com/office/drawing/2014/main" id="{C2734E65-93A0-124F-51FA-C1AA57778BFB}"/>
              </a:ext>
            </a:extLst>
          </p:cNvPr>
          <p:cNvPicPr>
            <a:picLocks noChangeAspect="1"/>
          </p:cNvPicPr>
          <p:nvPr/>
        </p:nvPicPr>
        <p:blipFill>
          <a:blip r:embed="rId2"/>
          <a:stretch>
            <a:fillRect/>
          </a:stretch>
        </p:blipFill>
        <p:spPr>
          <a:xfrm>
            <a:off x="37290" y="859851"/>
            <a:ext cx="6137275" cy="5764530"/>
          </a:xfrm>
          <a:prstGeom prst="rect">
            <a:avLst/>
          </a:prstGeom>
        </p:spPr>
      </p:pic>
      <p:sp>
        <p:nvSpPr>
          <p:cNvPr id="9" name="TextBox 8">
            <a:extLst>
              <a:ext uri="{FF2B5EF4-FFF2-40B4-BE49-F238E27FC236}">
                <a16:creationId xmlns:a16="http://schemas.microsoft.com/office/drawing/2014/main" id="{D8435A6D-2D77-A14E-B143-16176688D913}"/>
              </a:ext>
            </a:extLst>
          </p:cNvPr>
          <p:cNvSpPr txBox="1"/>
          <p:nvPr/>
        </p:nvSpPr>
        <p:spPr>
          <a:xfrm>
            <a:off x="6463781" y="1112865"/>
            <a:ext cx="5432750" cy="5478423"/>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Now want to discuss sequence to sequence modeling.  The idea here is that we have a sequence as input (say words in a sentence in one language), and we want to output another sequence (say words in a sentence in another language).  An example Seq2Seq model to accomplish this task is shown.  So first we have a word embedder serving as input into an ‘encoder’ RNN.  The word embedder takes a word, or punctuation (like period, question mark, etc.), which I’m going to call a word as well, and converts it to a number via the word-embedding algorithm discussed in previous file.  The activation functions will pass the two weights they receive from the given word.  This is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3a</a:t>
            </a:r>
            <a:r>
              <a:rPr lang="en-US" sz="1400">
                <a:effectLst/>
                <a:latin typeface="Calibri" panose="020F0502020204030204" pitchFamily="34" charset="0"/>
                <a:ea typeface="Calibri" panose="020F0502020204030204" pitchFamily="34" charset="0"/>
                <a:cs typeface="Times New Roman" panose="02020603050405020304" pitchFamily="18" charset="0"/>
              </a:rPr>
              <a:t>, w</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3b</a:t>
            </a:r>
            <a:r>
              <a:rPr lang="en-US" sz="1400">
                <a:effectLst/>
                <a:latin typeface="Calibri" panose="020F0502020204030204" pitchFamily="34" charset="0"/>
                <a:ea typeface="Calibri" panose="020F0502020204030204" pitchFamily="34" charset="0"/>
                <a:cs typeface="Times New Roman" panose="02020603050405020304" pitchFamily="18" charset="0"/>
              </a:rPr>
              <a:t>) in the illustration.  This word vector will be passed as input into the encoder RNN.  The encoder RNN has multiple distinct (4 in this case) LSTM’s.  And this RNN is unrolled as many times as we have words in the sequence.  When we’re done, the </a:t>
            </a:r>
            <a:r>
              <a:rPr lang="en-US" sz="1400" i="1">
                <a:effectLst/>
                <a:latin typeface="Calibri" panose="020F0502020204030204" pitchFamily="34" charset="0"/>
                <a:ea typeface="Calibri" panose="020F0502020204030204" pitchFamily="34" charset="0"/>
                <a:cs typeface="Times New Roman" panose="02020603050405020304" pitchFamily="18" charset="0"/>
              </a:rPr>
              <a:t>encoder</a:t>
            </a:r>
            <a:r>
              <a:rPr lang="en-US" sz="1400">
                <a:effectLst/>
                <a:latin typeface="Calibri" panose="020F0502020204030204" pitchFamily="34" charset="0"/>
                <a:ea typeface="Calibri" panose="020F0502020204030204" pitchFamily="34" charset="0"/>
                <a:cs typeface="Times New Roman" panose="02020603050405020304" pitchFamily="18" charset="0"/>
              </a:rPr>
              <a:t> LSTM outputs (called the </a:t>
            </a:r>
            <a:r>
              <a:rPr lang="en-US" sz="1400" b="1">
                <a:effectLst/>
                <a:latin typeface="Calibri" panose="020F0502020204030204" pitchFamily="34" charset="0"/>
                <a:ea typeface="Calibri" panose="020F0502020204030204" pitchFamily="34" charset="0"/>
                <a:cs typeface="Times New Roman" panose="02020603050405020304" pitchFamily="18" charset="0"/>
              </a:rPr>
              <a:t>context vector</a:t>
            </a:r>
            <a:r>
              <a:rPr lang="en-US" sz="1400">
                <a:effectLst/>
                <a:latin typeface="Calibri" panose="020F0502020204030204" pitchFamily="34" charset="0"/>
                <a:ea typeface="Calibri" panose="020F0502020204030204" pitchFamily="34" charset="0"/>
                <a:cs typeface="Times New Roman" panose="02020603050405020304" pitchFamily="18" charset="0"/>
              </a:rPr>
              <a:t>) are input into the </a:t>
            </a:r>
            <a:r>
              <a:rPr lang="en-US" sz="1400" i="1">
                <a:effectLst/>
                <a:latin typeface="Calibri" panose="020F0502020204030204" pitchFamily="34" charset="0"/>
                <a:ea typeface="Calibri" panose="020F0502020204030204" pitchFamily="34" charset="0"/>
                <a:cs typeface="Times New Roman" panose="02020603050405020304" pitchFamily="18" charset="0"/>
              </a:rPr>
              <a:t>decoder</a:t>
            </a:r>
            <a:r>
              <a:rPr lang="en-US" sz="1400">
                <a:effectLst/>
                <a:latin typeface="Calibri" panose="020F0502020204030204" pitchFamily="34" charset="0"/>
                <a:ea typeface="Calibri" panose="020F0502020204030204" pitchFamily="34" charset="0"/>
                <a:cs typeface="Times New Roman" panose="02020603050405020304" pitchFamily="18" charset="0"/>
              </a:rPr>
              <a:t> network.  The decoder network is also a RNN with its own distinct (4 in this case) LSTM modules.  The input into the first instance of the decoder RNN is an ‘end of sequence/beginning of new sequence’ word, given by (0001) in this illustration.  The RNN instance uses this and the context vector to output information into a normal neural network (NNN) to conjure up the first word in the output sequence.  It then feeds this guess as input into the next instance of the decoder RNN.  And this instance would output another word, and feed it into the next instance of the decoder RNN, etc.  The process would stop when a decoder RNN instance outputs an ‘end of sequence’ token, denoted again as 0001 in this illustration.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3239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FD28F2B-C8B2-E5D7-8F79-F3676622B540}"/>
              </a:ext>
            </a:extLst>
          </p:cNvPr>
          <p:cNvPicPr>
            <a:picLocks noChangeAspect="1"/>
          </p:cNvPicPr>
          <p:nvPr/>
        </p:nvPicPr>
        <p:blipFill>
          <a:blip r:embed="rId2"/>
          <a:stretch>
            <a:fillRect/>
          </a:stretch>
        </p:blipFill>
        <p:spPr>
          <a:xfrm>
            <a:off x="121297" y="1600613"/>
            <a:ext cx="5993364" cy="4996035"/>
          </a:xfrm>
          <a:prstGeom prst="rect">
            <a:avLst/>
          </a:prstGeom>
        </p:spPr>
      </p:pic>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2397967" y="51269"/>
            <a:ext cx="6451065" cy="727434"/>
          </a:xfrm>
        </p:spPr>
        <p:txBody>
          <a:bodyPr>
            <a:normAutofit/>
          </a:bodyPr>
          <a:lstStyle/>
          <a:p>
            <a:r>
              <a:rPr lang="en-US" sz="3600" b="1" u="sng">
                <a:latin typeface="+mn-lt"/>
              </a:rPr>
              <a:t>Neural Networks – Attention</a:t>
            </a:r>
          </a:p>
        </p:txBody>
      </p:sp>
      <p:sp>
        <p:nvSpPr>
          <p:cNvPr id="9" name="TextBox 8">
            <a:extLst>
              <a:ext uri="{FF2B5EF4-FFF2-40B4-BE49-F238E27FC236}">
                <a16:creationId xmlns:a16="http://schemas.microsoft.com/office/drawing/2014/main" id="{D8435A6D-2D77-A14E-B143-16176688D913}"/>
              </a:ext>
            </a:extLst>
          </p:cNvPr>
          <p:cNvSpPr txBox="1"/>
          <p:nvPr/>
        </p:nvSpPr>
        <p:spPr>
          <a:xfrm>
            <a:off x="4105072" y="1086595"/>
            <a:ext cx="8002953" cy="1384995"/>
          </a:xfrm>
          <a:prstGeom prst="rect">
            <a:avLst/>
          </a:prstGeom>
          <a:noFill/>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Even with LSTM’s, Seq2Seq networks can begin to lose the information about the first element in the sequence.  A way to overcome this problem is to feed each encoder instance’s cell state context vector directly into the decoder NNN.   </a:t>
            </a:r>
            <a:r>
              <a:rPr lang="en-US" sz="1400">
                <a:effectLst/>
                <a:latin typeface="Calibri" panose="020F0502020204030204" pitchFamily="34" charset="0"/>
                <a:ea typeface="Calibri" panose="020F0502020204030204" pitchFamily="34" charset="0"/>
                <a:cs typeface="Times New Roman" panose="02020603050405020304" pitchFamily="18" charset="0"/>
              </a:rPr>
              <a:t>So for instance, to predict the first word in the sequence, we take each encoder instance’s cell state context vector, </a:t>
            </a:r>
            <a:r>
              <a:rPr lang="en-US" sz="1400" b="1">
                <a:effectLst/>
                <a:latin typeface="Calibri" panose="020F0502020204030204" pitchFamily="34" charset="0"/>
                <a:ea typeface="Calibri" panose="020F0502020204030204" pitchFamily="34" charset="0"/>
                <a:cs typeface="Times New Roman" panose="02020603050405020304" pitchFamily="18" charset="0"/>
              </a:rPr>
              <a:t>v</a:t>
            </a:r>
            <a:r>
              <a:rPr lang="en-US" sz="1400" baseline="-25000">
                <a:latin typeface="Calibri" panose="020F0502020204030204" pitchFamily="34" charset="0"/>
                <a:ea typeface="Calibri" panose="020F0502020204030204" pitchFamily="34" charset="0"/>
                <a:cs typeface="Times New Roman" panose="02020603050405020304" pitchFamily="18" charset="0"/>
              </a:rPr>
              <a:t>j</a:t>
            </a:r>
            <a:r>
              <a:rPr lang="en-US" sz="1400" baseline="30000">
                <a:latin typeface="Calibri" panose="020F0502020204030204" pitchFamily="34" charset="0"/>
                <a:ea typeface="Calibri" panose="020F0502020204030204" pitchFamily="34" charset="0"/>
                <a:cs typeface="Times New Roman" panose="02020603050405020304" pitchFamily="18" charset="0"/>
              </a:rPr>
              <a:t>(e)</a:t>
            </a:r>
            <a:r>
              <a:rPr lang="en-US" sz="1400">
                <a:latin typeface="Calibri" panose="020F0502020204030204" pitchFamily="34" charset="0"/>
                <a:ea typeface="Calibri" panose="020F0502020204030204" pitchFamily="34" charset="0"/>
                <a:cs typeface="Times New Roman" panose="02020603050405020304" pitchFamily="18" charset="0"/>
              </a:rPr>
              <a:t> (pink lines) </a:t>
            </a:r>
            <a:r>
              <a:rPr lang="en-US" sz="1400">
                <a:effectLst/>
                <a:latin typeface="Calibri" panose="020F0502020204030204" pitchFamily="34" charset="0"/>
                <a:ea typeface="Calibri" panose="020F0502020204030204" pitchFamily="34" charset="0"/>
                <a:cs typeface="Times New Roman" panose="02020603050405020304" pitchFamily="18" charset="0"/>
              </a:rPr>
              <a:t>and input them into the DP module.  And we input the cell state context vector, </a:t>
            </a:r>
            <a:r>
              <a:rPr lang="en-US" sz="1400" b="1">
                <a:effectLst/>
                <a:latin typeface="Calibri" panose="020F0502020204030204" pitchFamily="34" charset="0"/>
                <a:ea typeface="Calibri" panose="020F0502020204030204" pitchFamily="34" charset="0"/>
                <a:cs typeface="Times New Roman" panose="02020603050405020304" pitchFamily="18" charset="0"/>
              </a:rPr>
              <a:t>v</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1</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(d)</a:t>
            </a:r>
            <a:r>
              <a:rPr lang="en-US" sz="1400">
                <a:effectLst/>
                <a:latin typeface="Calibri" panose="020F0502020204030204" pitchFamily="34" charset="0"/>
                <a:ea typeface="Calibri" panose="020F0502020204030204" pitchFamily="34" charset="0"/>
                <a:cs typeface="Times New Roman" panose="02020603050405020304" pitchFamily="18" charset="0"/>
              </a:rPr>
              <a:t>, of the first instance of the decoder into DP as well.  And we output a linear combination of the encoder context vectors given by:</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4B935872-78F3-A88B-5DE8-A9D86EB2D9A9}"/>
              </a:ext>
            </a:extLst>
          </p:cNvPr>
          <p:cNvGraphicFramePr>
            <a:graphicFrameLocks noChangeAspect="1"/>
          </p:cNvGraphicFramePr>
          <p:nvPr>
            <p:extLst>
              <p:ext uri="{D42A27DB-BD31-4B8C-83A1-F6EECF244321}">
                <p14:modId xmlns:p14="http://schemas.microsoft.com/office/powerpoint/2010/main" val="2692307289"/>
              </p:ext>
            </p:extLst>
          </p:nvPr>
        </p:nvGraphicFramePr>
        <p:xfrm>
          <a:off x="7322700" y="2601081"/>
          <a:ext cx="3577286" cy="766430"/>
        </p:xfrm>
        <a:graphic>
          <a:graphicData uri="http://schemas.openxmlformats.org/presentationml/2006/ole">
            <mc:AlternateContent xmlns:mc="http://schemas.openxmlformats.org/markup-compatibility/2006">
              <mc:Choice xmlns:v="urn:schemas-microsoft-com:vml" Requires="v">
                <p:oleObj name="Equation" r:id="rId3" imgW="3075136" imgH="658302" progId="Equation.DSMT4">
                  <p:embed/>
                </p:oleObj>
              </mc:Choice>
              <mc:Fallback>
                <p:oleObj name="Equation" r:id="rId3" imgW="3075136" imgH="658302" progId="Equation.DSMT4">
                  <p:embed/>
                  <p:pic>
                    <p:nvPicPr>
                      <p:cNvPr id="0" name=""/>
                      <p:cNvPicPr/>
                      <p:nvPr/>
                    </p:nvPicPr>
                    <p:blipFill>
                      <a:blip r:embed="rId4"/>
                      <a:stretch>
                        <a:fillRect/>
                      </a:stretch>
                    </p:blipFill>
                    <p:spPr>
                      <a:xfrm>
                        <a:off x="7322700" y="2601081"/>
                        <a:ext cx="3577286" cy="766430"/>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EA62150D-57FF-1FA1-8E66-73F9CEDFE116}"/>
              </a:ext>
            </a:extLst>
          </p:cNvPr>
          <p:cNvSpPr txBox="1"/>
          <p:nvPr/>
        </p:nvSpPr>
        <p:spPr>
          <a:xfrm>
            <a:off x="6114661" y="3503793"/>
            <a:ext cx="5993364" cy="1384995"/>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This is called the </a:t>
            </a:r>
            <a:r>
              <a:rPr lang="en-US" sz="1400" b="1" i="1">
                <a:effectLst/>
                <a:latin typeface="Calibri" panose="020F0502020204030204" pitchFamily="34" charset="0"/>
                <a:ea typeface="Calibri" panose="020F0502020204030204" pitchFamily="34" charset="0"/>
                <a:cs typeface="Times New Roman" panose="02020603050405020304" pitchFamily="18" charset="0"/>
              </a:rPr>
              <a:t>attention</a:t>
            </a:r>
            <a:r>
              <a:rPr lang="en-US" sz="1400">
                <a:effectLst/>
                <a:latin typeface="Calibri" panose="020F0502020204030204" pitchFamily="34" charset="0"/>
                <a:ea typeface="Calibri" panose="020F0502020204030204" pitchFamily="34" charset="0"/>
                <a:cs typeface="Times New Roman" panose="02020603050405020304" pitchFamily="18" charset="0"/>
              </a:rPr>
              <a:t> value.  This vector gets fed into the NNN (pink line still), along with the output from the instance of the decoder.  And these inputs are used to determine the first word of the decoder.  Then as usual, this output is used as the input for the next instance of the decoder.  And the process repeats.  All the encoder cell state context vectors, </a:t>
            </a:r>
            <a:r>
              <a:rPr lang="en-US" sz="1400" b="1">
                <a:effectLst/>
                <a:latin typeface="Calibri" panose="020F0502020204030204" pitchFamily="34" charset="0"/>
                <a:ea typeface="Calibri" panose="020F0502020204030204" pitchFamily="34" charset="0"/>
                <a:cs typeface="Times New Roman" panose="02020603050405020304" pitchFamily="18" charset="0"/>
              </a:rPr>
              <a:t>v</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j</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(e)</a:t>
            </a:r>
            <a:r>
              <a:rPr lang="en-US" sz="1400">
                <a:effectLst/>
                <a:latin typeface="Calibri" panose="020F0502020204030204" pitchFamily="34" charset="0"/>
                <a:ea typeface="Calibri" panose="020F0502020204030204" pitchFamily="34" charset="0"/>
                <a:cs typeface="Times New Roman" panose="02020603050405020304" pitchFamily="18" charset="0"/>
              </a:rPr>
              <a:t> and the 2</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nd</a:t>
            </a:r>
            <a:r>
              <a:rPr lang="en-US" sz="1400">
                <a:effectLst/>
                <a:latin typeface="Calibri" panose="020F0502020204030204" pitchFamily="34" charset="0"/>
                <a:ea typeface="Calibri" panose="020F0502020204030204" pitchFamily="34" charset="0"/>
                <a:cs typeface="Times New Roman" panose="02020603050405020304" pitchFamily="18" charset="0"/>
              </a:rPr>
              <a:t> instance decoder cell state context vector, </a:t>
            </a:r>
            <a:r>
              <a:rPr lang="en-US" sz="1400" b="1">
                <a:effectLst/>
                <a:latin typeface="Calibri" panose="020F0502020204030204" pitchFamily="34" charset="0"/>
                <a:ea typeface="Calibri" panose="020F0502020204030204" pitchFamily="34" charset="0"/>
                <a:cs typeface="Times New Roman" panose="02020603050405020304" pitchFamily="18" charset="0"/>
              </a:rPr>
              <a:t>v</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2</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(d)</a:t>
            </a:r>
            <a:r>
              <a:rPr lang="en-US" sz="1400">
                <a:effectLst/>
                <a:latin typeface="Calibri" panose="020F0502020204030204" pitchFamily="34" charset="0"/>
                <a:ea typeface="Calibri" panose="020F0502020204030204" pitchFamily="34" charset="0"/>
                <a:cs typeface="Times New Roman" panose="02020603050405020304" pitchFamily="18" charset="0"/>
              </a:rPr>
              <a:t> get fed into another DP, which outputs,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1" name="Object 10">
            <a:extLst>
              <a:ext uri="{FF2B5EF4-FFF2-40B4-BE49-F238E27FC236}">
                <a16:creationId xmlns:a16="http://schemas.microsoft.com/office/drawing/2014/main" id="{450B31A1-4BC2-B38C-1517-87019F5215B5}"/>
              </a:ext>
            </a:extLst>
          </p:cNvPr>
          <p:cNvGraphicFramePr>
            <a:graphicFrameLocks noChangeAspect="1"/>
          </p:cNvGraphicFramePr>
          <p:nvPr>
            <p:extLst>
              <p:ext uri="{D42A27DB-BD31-4B8C-83A1-F6EECF244321}">
                <p14:modId xmlns:p14="http://schemas.microsoft.com/office/powerpoint/2010/main" val="3153139238"/>
              </p:ext>
            </p:extLst>
          </p:nvPr>
        </p:nvGraphicFramePr>
        <p:xfrm>
          <a:off x="7332031" y="5062394"/>
          <a:ext cx="3476436" cy="744823"/>
        </p:xfrm>
        <a:graphic>
          <a:graphicData uri="http://schemas.openxmlformats.org/presentationml/2006/ole">
            <mc:AlternateContent xmlns:mc="http://schemas.openxmlformats.org/markup-compatibility/2006">
              <mc:Choice xmlns:v="urn:schemas-microsoft-com:vml" Requires="v">
                <p:oleObj name="Equation" r:id="rId5" imgW="3075136" imgH="658302" progId="Equation.DSMT4">
                  <p:embed/>
                </p:oleObj>
              </mc:Choice>
              <mc:Fallback>
                <p:oleObj name="Equation" r:id="rId5" imgW="3075136" imgH="658302" progId="Equation.DSMT4">
                  <p:embed/>
                  <p:pic>
                    <p:nvPicPr>
                      <p:cNvPr id="0" name=""/>
                      <p:cNvPicPr/>
                      <p:nvPr/>
                    </p:nvPicPr>
                    <p:blipFill>
                      <a:blip r:embed="rId6"/>
                      <a:stretch>
                        <a:fillRect/>
                      </a:stretch>
                    </p:blipFill>
                    <p:spPr>
                      <a:xfrm>
                        <a:off x="7332031" y="5062394"/>
                        <a:ext cx="3476436" cy="744823"/>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898E95E7-3088-58AA-A367-8E06F4D090F2}"/>
              </a:ext>
            </a:extLst>
          </p:cNvPr>
          <p:cNvSpPr txBox="1"/>
          <p:nvPr/>
        </p:nvSpPr>
        <p:spPr>
          <a:xfrm>
            <a:off x="6163370" y="5980823"/>
            <a:ext cx="5371324" cy="738664"/>
          </a:xfrm>
          <a:prstGeom prst="rect">
            <a:avLst/>
          </a:prstGeom>
          <a:noFill/>
        </p:spPr>
        <p:txBody>
          <a:bodyPr wrap="square">
            <a:spAutoFit/>
          </a:bodyPr>
          <a:lstStyle/>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And this vector, along with the output of the 2</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nd</a:t>
            </a:r>
            <a:r>
              <a:rPr lang="en-US" sz="1400">
                <a:effectLst/>
                <a:latin typeface="Calibri" panose="020F0502020204030204" pitchFamily="34" charset="0"/>
                <a:ea typeface="Calibri" panose="020F0502020204030204" pitchFamily="34" charset="0"/>
                <a:cs typeface="Times New Roman" panose="02020603050405020304" pitchFamily="18" charset="0"/>
              </a:rPr>
              <a:t> decoder instance get fed into the NNN to output the second word.  And the process repeats until the decoder outputs the EOS token.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1444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4237703" y="167149"/>
            <a:ext cx="3736258" cy="727434"/>
          </a:xfrm>
        </p:spPr>
        <p:txBody>
          <a:bodyPr>
            <a:normAutofit/>
          </a:bodyPr>
          <a:lstStyle/>
          <a:p>
            <a:r>
              <a:rPr lang="en-US" sz="3600" b="1" u="sng">
                <a:latin typeface="+mn-lt"/>
              </a:rPr>
              <a:t>Neural Networks</a:t>
            </a:r>
          </a:p>
        </p:txBody>
      </p:sp>
      <p:sp>
        <p:nvSpPr>
          <p:cNvPr id="7" name="TextBox 6">
            <a:extLst>
              <a:ext uri="{FF2B5EF4-FFF2-40B4-BE49-F238E27FC236}">
                <a16:creationId xmlns:a16="http://schemas.microsoft.com/office/drawing/2014/main" id="{0FFC999C-4645-5411-36D4-D5C44DBD5DA8}"/>
              </a:ext>
            </a:extLst>
          </p:cNvPr>
          <p:cNvSpPr txBox="1"/>
          <p:nvPr/>
        </p:nvSpPr>
        <p:spPr>
          <a:xfrm>
            <a:off x="491491" y="1211580"/>
            <a:ext cx="10675619" cy="646331"/>
          </a:xfrm>
          <a:prstGeom prst="rect">
            <a:avLst/>
          </a:prstGeom>
          <a:noFill/>
        </p:spPr>
        <p:txBody>
          <a:bodyPr wrap="square" rtlCol="0">
            <a:spAutoFit/>
          </a:bodyPr>
          <a:lstStyle/>
          <a:p>
            <a:r>
              <a:rPr lang="en-US"/>
              <a:t>Now we’ll look at </a:t>
            </a:r>
            <a:r>
              <a:rPr lang="en-US" b="1"/>
              <a:t>classification</a:t>
            </a:r>
            <a:r>
              <a:rPr lang="en-US"/>
              <a:t> networks.  The general architecture and math is the same.  We have a bunch of input nodes, which connect to possible hidden nodes, and then finally to an output node.    </a:t>
            </a:r>
          </a:p>
        </p:txBody>
      </p:sp>
      <p:graphicFrame>
        <p:nvGraphicFramePr>
          <p:cNvPr id="4" name="Object 3">
            <a:extLst>
              <a:ext uri="{FF2B5EF4-FFF2-40B4-BE49-F238E27FC236}">
                <a16:creationId xmlns:a16="http://schemas.microsoft.com/office/drawing/2014/main" id="{7685D65F-5263-12D2-3058-A0601452CFEB}"/>
              </a:ext>
            </a:extLst>
          </p:cNvPr>
          <p:cNvGraphicFramePr>
            <a:graphicFrameLocks noChangeAspect="1"/>
          </p:cNvGraphicFramePr>
          <p:nvPr>
            <p:extLst>
              <p:ext uri="{D42A27DB-BD31-4B8C-83A1-F6EECF244321}">
                <p14:modId xmlns:p14="http://schemas.microsoft.com/office/powerpoint/2010/main" val="3243013503"/>
              </p:ext>
            </p:extLst>
          </p:nvPr>
        </p:nvGraphicFramePr>
        <p:xfrm>
          <a:off x="495162" y="4461384"/>
          <a:ext cx="4360862" cy="1249363"/>
        </p:xfrm>
        <a:graphic>
          <a:graphicData uri="http://schemas.openxmlformats.org/presentationml/2006/ole">
            <mc:AlternateContent xmlns:mc="http://schemas.openxmlformats.org/markup-compatibility/2006">
              <mc:Choice xmlns:v="urn:schemas-microsoft-com:vml" Requires="v">
                <p:oleObj name="Equation" r:id="rId2" imgW="3149280" imgH="901440" progId="Equation.DSMT4">
                  <p:embed/>
                </p:oleObj>
              </mc:Choice>
              <mc:Fallback>
                <p:oleObj name="Equation" r:id="rId2" imgW="3149280" imgH="901440" progId="Equation.DSMT4">
                  <p:embed/>
                  <p:pic>
                    <p:nvPicPr>
                      <p:cNvPr id="0" name=""/>
                      <p:cNvPicPr/>
                      <p:nvPr/>
                    </p:nvPicPr>
                    <p:blipFill>
                      <a:blip r:embed="rId3"/>
                      <a:stretch>
                        <a:fillRect/>
                      </a:stretch>
                    </p:blipFill>
                    <p:spPr>
                      <a:xfrm>
                        <a:off x="495162" y="4461384"/>
                        <a:ext cx="4360862" cy="124936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B03DCF59-0ADD-A19E-1FE1-C7A88A6782B4}"/>
              </a:ext>
            </a:extLst>
          </p:cNvPr>
          <p:cNvSpPr txBox="1"/>
          <p:nvPr/>
        </p:nvSpPr>
        <p:spPr>
          <a:xfrm>
            <a:off x="480060" y="2217420"/>
            <a:ext cx="5002530" cy="2031325"/>
          </a:xfrm>
          <a:prstGeom prst="rect">
            <a:avLst/>
          </a:prstGeom>
          <a:noFill/>
        </p:spPr>
        <p:txBody>
          <a:bodyPr wrap="square" rtlCol="0">
            <a:spAutoFit/>
          </a:bodyPr>
          <a:lstStyle/>
          <a:p>
            <a:r>
              <a:rPr lang="en-US"/>
              <a:t>We’d typically use a sigmoid activation function if we have just a binary output (0/1) we’re trying to match.  Then our network output would be a probability between 0 and 1.  And we could impose a cutoff (usually 0.5) to demarcate positive vs. negative predictions.  For this network, f would be given by: </a:t>
            </a:r>
          </a:p>
        </p:txBody>
      </p:sp>
      <p:sp>
        <p:nvSpPr>
          <p:cNvPr id="6" name="TextBox 5">
            <a:extLst>
              <a:ext uri="{FF2B5EF4-FFF2-40B4-BE49-F238E27FC236}">
                <a16:creationId xmlns:a16="http://schemas.microsoft.com/office/drawing/2014/main" id="{9F086ACE-F648-9D9E-AB8F-AEFC9A4944F9}"/>
              </a:ext>
            </a:extLst>
          </p:cNvPr>
          <p:cNvSpPr txBox="1"/>
          <p:nvPr/>
        </p:nvSpPr>
        <p:spPr>
          <a:xfrm>
            <a:off x="388619" y="5923386"/>
            <a:ext cx="6336031" cy="646331"/>
          </a:xfrm>
          <a:prstGeom prst="rect">
            <a:avLst/>
          </a:prstGeom>
          <a:noFill/>
        </p:spPr>
        <p:txBody>
          <a:bodyPr wrap="square" rtlCol="0">
            <a:spAutoFit/>
          </a:bodyPr>
          <a:lstStyle/>
          <a:p>
            <a:r>
              <a:rPr lang="en-US"/>
              <a:t>One would use Gradient Descent to find the parameters in the W’s, B’s which minimize the loss function, taken to be the log-loss:</a:t>
            </a:r>
          </a:p>
        </p:txBody>
      </p:sp>
      <p:graphicFrame>
        <p:nvGraphicFramePr>
          <p:cNvPr id="13" name="Object 12">
            <a:extLst>
              <a:ext uri="{FF2B5EF4-FFF2-40B4-BE49-F238E27FC236}">
                <a16:creationId xmlns:a16="http://schemas.microsoft.com/office/drawing/2014/main" id="{CF597A71-58BD-3E4D-8C14-0B1D4AAB5B53}"/>
              </a:ext>
            </a:extLst>
          </p:cNvPr>
          <p:cNvGraphicFramePr>
            <a:graphicFrameLocks noChangeAspect="1"/>
          </p:cNvGraphicFramePr>
          <p:nvPr>
            <p:extLst>
              <p:ext uri="{D42A27DB-BD31-4B8C-83A1-F6EECF244321}">
                <p14:modId xmlns:p14="http://schemas.microsoft.com/office/powerpoint/2010/main" val="3323636223"/>
              </p:ext>
            </p:extLst>
          </p:nvPr>
        </p:nvGraphicFramePr>
        <p:xfrm>
          <a:off x="7315200" y="5923385"/>
          <a:ext cx="3851910" cy="572467"/>
        </p:xfrm>
        <a:graphic>
          <a:graphicData uri="http://schemas.openxmlformats.org/presentationml/2006/ole">
            <mc:AlternateContent xmlns:mc="http://schemas.openxmlformats.org/markup-compatibility/2006">
              <mc:Choice xmlns:v="urn:schemas-microsoft-com:vml" Requires="v">
                <p:oleObj name="Equation" r:id="rId4" imgW="2870200" imgH="431800" progId="Equation.DSMT4">
                  <p:embed/>
                </p:oleObj>
              </mc:Choice>
              <mc:Fallback>
                <p:oleObj name="Equation" r:id="rId4" imgW="2870200" imgH="4318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5200" y="5923385"/>
                        <a:ext cx="3851910" cy="572467"/>
                      </a:xfrm>
                      <a:prstGeom prst="rect">
                        <a:avLst/>
                      </a:prstGeom>
                      <a:solidFill>
                        <a:srgbClr val="FFF2CC"/>
                      </a:solidFill>
                    </p:spPr>
                  </p:pic>
                </p:oleObj>
              </mc:Fallback>
            </mc:AlternateContent>
          </a:graphicData>
        </a:graphic>
      </p:graphicFrame>
      <p:pic>
        <p:nvPicPr>
          <p:cNvPr id="8" name="Picture 7" descr="A diagram of a network&#10;&#10;Description automatically generated">
            <a:extLst>
              <a:ext uri="{FF2B5EF4-FFF2-40B4-BE49-F238E27FC236}">
                <a16:creationId xmlns:a16="http://schemas.microsoft.com/office/drawing/2014/main" id="{D0068DB5-95DD-9181-B1D4-CEFA10947DC6}"/>
              </a:ext>
            </a:extLst>
          </p:cNvPr>
          <p:cNvPicPr>
            <a:picLocks noChangeAspect="1"/>
          </p:cNvPicPr>
          <p:nvPr/>
        </p:nvPicPr>
        <p:blipFill>
          <a:blip r:embed="rId6"/>
          <a:stretch>
            <a:fillRect/>
          </a:stretch>
        </p:blipFill>
        <p:spPr>
          <a:xfrm>
            <a:off x="6219475" y="1968520"/>
            <a:ext cx="5090160" cy="2554605"/>
          </a:xfrm>
          <a:prstGeom prst="rect">
            <a:avLst/>
          </a:prstGeom>
        </p:spPr>
      </p:pic>
    </p:spTree>
    <p:extLst>
      <p:ext uri="{BB962C8B-B14F-4D97-AF65-F5344CB8AC3E}">
        <p14:creationId xmlns:p14="http://schemas.microsoft.com/office/powerpoint/2010/main" val="3792284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4237703" y="167149"/>
            <a:ext cx="3736258" cy="727434"/>
          </a:xfrm>
        </p:spPr>
        <p:txBody>
          <a:bodyPr>
            <a:normAutofit/>
          </a:bodyPr>
          <a:lstStyle/>
          <a:p>
            <a:r>
              <a:rPr lang="en-US" sz="3600" b="1" u="sng">
                <a:latin typeface="+mn-lt"/>
              </a:rPr>
              <a:t>Neural Networks</a:t>
            </a:r>
          </a:p>
        </p:txBody>
      </p:sp>
      <p:sp>
        <p:nvSpPr>
          <p:cNvPr id="7" name="TextBox 6">
            <a:extLst>
              <a:ext uri="{FF2B5EF4-FFF2-40B4-BE49-F238E27FC236}">
                <a16:creationId xmlns:a16="http://schemas.microsoft.com/office/drawing/2014/main" id="{0FFC999C-4645-5411-36D4-D5C44DBD5DA8}"/>
              </a:ext>
            </a:extLst>
          </p:cNvPr>
          <p:cNvSpPr txBox="1"/>
          <p:nvPr/>
        </p:nvSpPr>
        <p:spPr>
          <a:xfrm>
            <a:off x="491491" y="1211580"/>
            <a:ext cx="10675619" cy="646331"/>
          </a:xfrm>
          <a:prstGeom prst="rect">
            <a:avLst/>
          </a:prstGeom>
          <a:noFill/>
        </p:spPr>
        <p:txBody>
          <a:bodyPr wrap="square" rtlCol="0">
            <a:spAutoFit/>
          </a:bodyPr>
          <a:lstStyle/>
          <a:p>
            <a:r>
              <a:rPr lang="en-US"/>
              <a:t>Another possibility is to design a multiple-output network.  These are useful if the classification output you’re trying to match has more than two possible outcomes.  </a:t>
            </a:r>
          </a:p>
        </p:txBody>
      </p:sp>
      <p:sp>
        <p:nvSpPr>
          <p:cNvPr id="5" name="TextBox 4">
            <a:extLst>
              <a:ext uri="{FF2B5EF4-FFF2-40B4-BE49-F238E27FC236}">
                <a16:creationId xmlns:a16="http://schemas.microsoft.com/office/drawing/2014/main" id="{B03DCF59-0ADD-A19E-1FE1-C7A88A6782B4}"/>
              </a:ext>
            </a:extLst>
          </p:cNvPr>
          <p:cNvSpPr txBox="1"/>
          <p:nvPr/>
        </p:nvSpPr>
        <p:spPr>
          <a:xfrm>
            <a:off x="491491" y="2159668"/>
            <a:ext cx="5360669" cy="1200329"/>
          </a:xfrm>
          <a:prstGeom prst="rect">
            <a:avLst/>
          </a:prstGeom>
          <a:noFill/>
        </p:spPr>
        <p:txBody>
          <a:bodyPr wrap="square" rtlCol="0">
            <a:spAutoFit/>
          </a:bodyPr>
          <a:lstStyle/>
          <a:p>
            <a:r>
              <a:rPr lang="en-US"/>
              <a:t>Only problem is that f</a:t>
            </a:r>
            <a:r>
              <a:rPr lang="en-US" baseline="-25000"/>
              <a:t>1,2,3</a:t>
            </a:r>
            <a:r>
              <a:rPr lang="en-US"/>
              <a:t> , e.g., will not automatically come out non-negative and summing to 1.  So to convert these numbers to a probability distribution, one makes the mapping, using the </a:t>
            </a:r>
            <a:r>
              <a:rPr lang="el-GR">
                <a:latin typeface="Calibri" panose="020F0502020204030204" pitchFamily="34" charset="0"/>
                <a:ea typeface="Calibri" panose="020F0502020204030204" pitchFamily="34" charset="0"/>
                <a:cs typeface="Calibri" panose="020F0502020204030204" pitchFamily="34" charset="0"/>
              </a:rPr>
              <a:t>σ</a:t>
            </a:r>
            <a:r>
              <a:rPr lang="en-US" baseline="-25000">
                <a:latin typeface="Calibri" panose="020F0502020204030204" pitchFamily="34" charset="0"/>
                <a:ea typeface="Calibri" panose="020F0502020204030204" pitchFamily="34" charset="0"/>
                <a:cs typeface="Calibri" panose="020F0502020204030204" pitchFamily="34" charset="0"/>
              </a:rPr>
              <a:t>softmax</a:t>
            </a:r>
            <a:r>
              <a:rPr lang="en-US">
                <a:latin typeface="Calibri" panose="020F0502020204030204" pitchFamily="34" charset="0"/>
                <a:ea typeface="Calibri" panose="020F0502020204030204" pitchFamily="34" charset="0"/>
                <a:cs typeface="Calibri" panose="020F0502020204030204" pitchFamily="34" charset="0"/>
              </a:rPr>
              <a:t> functtion</a:t>
            </a:r>
            <a:r>
              <a:rPr lang="en-US"/>
              <a:t>:</a:t>
            </a:r>
          </a:p>
        </p:txBody>
      </p:sp>
      <p:sp>
        <p:nvSpPr>
          <p:cNvPr id="6" name="TextBox 5">
            <a:extLst>
              <a:ext uri="{FF2B5EF4-FFF2-40B4-BE49-F238E27FC236}">
                <a16:creationId xmlns:a16="http://schemas.microsoft.com/office/drawing/2014/main" id="{9F086ACE-F648-9D9E-AB8F-AEFC9A4944F9}"/>
              </a:ext>
            </a:extLst>
          </p:cNvPr>
          <p:cNvSpPr txBox="1"/>
          <p:nvPr/>
        </p:nvSpPr>
        <p:spPr>
          <a:xfrm>
            <a:off x="491491" y="4505556"/>
            <a:ext cx="5360669" cy="1477328"/>
          </a:xfrm>
          <a:prstGeom prst="rect">
            <a:avLst/>
          </a:prstGeom>
          <a:noFill/>
        </p:spPr>
        <p:txBody>
          <a:bodyPr wrap="square" rtlCol="0">
            <a:spAutoFit/>
          </a:bodyPr>
          <a:lstStyle/>
          <a:p>
            <a:r>
              <a:rPr lang="en-US"/>
              <a:t>And we’d use Gradient Descent to find the parameters in the W’s, B’s which minimize the loss function.  The loss function is still the log-loss function, generalized to handle more than two outcomes.  For the case of three outcomes, it’d be</a:t>
            </a:r>
          </a:p>
        </p:txBody>
      </p:sp>
      <p:graphicFrame>
        <p:nvGraphicFramePr>
          <p:cNvPr id="9" name="Object 8">
            <a:extLst>
              <a:ext uri="{FF2B5EF4-FFF2-40B4-BE49-F238E27FC236}">
                <a16:creationId xmlns:a16="http://schemas.microsoft.com/office/drawing/2014/main" id="{96A96A43-B36D-3702-A03E-0CB1176B78A0}"/>
              </a:ext>
            </a:extLst>
          </p:cNvPr>
          <p:cNvGraphicFramePr>
            <a:graphicFrameLocks noChangeAspect="1"/>
          </p:cNvGraphicFramePr>
          <p:nvPr>
            <p:extLst>
              <p:ext uri="{D42A27DB-BD31-4B8C-83A1-F6EECF244321}">
                <p14:modId xmlns:p14="http://schemas.microsoft.com/office/powerpoint/2010/main" val="2198415215"/>
              </p:ext>
            </p:extLst>
          </p:nvPr>
        </p:nvGraphicFramePr>
        <p:xfrm>
          <a:off x="571501" y="6114914"/>
          <a:ext cx="7342136" cy="575937"/>
        </p:xfrm>
        <a:graphic>
          <a:graphicData uri="http://schemas.openxmlformats.org/presentationml/2006/ole">
            <mc:AlternateContent xmlns:mc="http://schemas.openxmlformats.org/markup-compatibility/2006">
              <mc:Choice xmlns:v="urn:schemas-microsoft-com:vml" Requires="v">
                <p:oleObj name="Equation" r:id="rId2" imgW="5464789" imgH="429375" progId="Equation.DSMT4">
                  <p:embed/>
                </p:oleObj>
              </mc:Choice>
              <mc:Fallback>
                <p:oleObj name="Equation" r:id="rId2" imgW="5464789" imgH="429375" progId="Equation.DSMT4">
                  <p:embed/>
                  <p:pic>
                    <p:nvPicPr>
                      <p:cNvPr id="0" name=""/>
                      <p:cNvPicPr/>
                      <p:nvPr/>
                    </p:nvPicPr>
                    <p:blipFill>
                      <a:blip r:embed="rId3"/>
                      <a:stretch>
                        <a:fillRect/>
                      </a:stretch>
                    </p:blipFill>
                    <p:spPr>
                      <a:xfrm>
                        <a:off x="571501" y="6114914"/>
                        <a:ext cx="7342136" cy="575937"/>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90A26708-2EF5-B0EB-E5A7-0EB5343DC042}"/>
              </a:ext>
            </a:extLst>
          </p:cNvPr>
          <p:cNvSpPr txBox="1"/>
          <p:nvPr/>
        </p:nvSpPr>
        <p:spPr>
          <a:xfrm>
            <a:off x="8111489" y="6079716"/>
            <a:ext cx="4080511" cy="646331"/>
          </a:xfrm>
          <a:prstGeom prst="rect">
            <a:avLst/>
          </a:prstGeom>
          <a:noFill/>
        </p:spPr>
        <p:txBody>
          <a:bodyPr wrap="square" rtlCol="0">
            <a:spAutoFit/>
          </a:bodyPr>
          <a:lstStyle/>
          <a:p>
            <a:r>
              <a:rPr lang="en-US"/>
              <a:t>where p</a:t>
            </a:r>
            <a:r>
              <a:rPr lang="en-US" baseline="-25000"/>
              <a:t>1,2,3</a:t>
            </a:r>
            <a:r>
              <a:rPr lang="en-US"/>
              <a:t>(x) is the </a:t>
            </a:r>
            <a:r>
              <a:rPr lang="en-US" i="1"/>
              <a:t>actual</a:t>
            </a:r>
            <a:r>
              <a:rPr lang="en-US"/>
              <a:t> probability of outcome 1,2,3.  These would be 1 or 0.  </a:t>
            </a:r>
          </a:p>
        </p:txBody>
      </p:sp>
      <p:sp>
        <p:nvSpPr>
          <p:cNvPr id="12" name="TextBox 11">
            <a:extLst>
              <a:ext uri="{FF2B5EF4-FFF2-40B4-BE49-F238E27FC236}">
                <a16:creationId xmlns:a16="http://schemas.microsoft.com/office/drawing/2014/main" id="{C440FA9B-6D01-D5D5-A89E-08755AF3F0BC}"/>
              </a:ext>
            </a:extLst>
          </p:cNvPr>
          <p:cNvSpPr txBox="1"/>
          <p:nvPr/>
        </p:nvSpPr>
        <p:spPr>
          <a:xfrm>
            <a:off x="6766559" y="5020857"/>
            <a:ext cx="4933949" cy="923330"/>
          </a:xfrm>
          <a:prstGeom prst="rect">
            <a:avLst/>
          </a:prstGeom>
          <a:noFill/>
        </p:spPr>
        <p:txBody>
          <a:bodyPr wrap="square" rtlCol="0">
            <a:spAutoFit/>
          </a:bodyPr>
          <a:lstStyle/>
          <a:p>
            <a:r>
              <a:rPr lang="en-US"/>
              <a:t>I think we’d typically not use the sigmoid activation function for these mult-valued prediction things?  Relu seems to work better.</a:t>
            </a:r>
          </a:p>
        </p:txBody>
      </p:sp>
      <p:pic>
        <p:nvPicPr>
          <p:cNvPr id="3" name="Picture 2" descr="A diagram of a network&#10;&#10;Description automatically generated">
            <a:extLst>
              <a:ext uri="{FF2B5EF4-FFF2-40B4-BE49-F238E27FC236}">
                <a16:creationId xmlns:a16="http://schemas.microsoft.com/office/drawing/2014/main" id="{2EC2A6C1-0704-F380-211C-FB42A5D1601E}"/>
              </a:ext>
            </a:extLst>
          </p:cNvPr>
          <p:cNvPicPr>
            <a:picLocks noChangeAspect="1"/>
          </p:cNvPicPr>
          <p:nvPr/>
        </p:nvPicPr>
        <p:blipFill>
          <a:blip r:embed="rId4"/>
          <a:stretch>
            <a:fillRect/>
          </a:stretch>
        </p:blipFill>
        <p:spPr>
          <a:xfrm>
            <a:off x="6401106" y="2048276"/>
            <a:ext cx="4813935" cy="2404110"/>
          </a:xfrm>
          <a:prstGeom prst="rect">
            <a:avLst/>
          </a:prstGeom>
        </p:spPr>
      </p:pic>
      <p:graphicFrame>
        <p:nvGraphicFramePr>
          <p:cNvPr id="10" name="Object 9">
            <a:extLst>
              <a:ext uri="{FF2B5EF4-FFF2-40B4-BE49-F238E27FC236}">
                <a16:creationId xmlns:a16="http://schemas.microsoft.com/office/drawing/2014/main" id="{38B61742-BFB0-80A2-3F31-F1656EFCD863}"/>
              </a:ext>
            </a:extLst>
          </p:cNvPr>
          <p:cNvGraphicFramePr>
            <a:graphicFrameLocks noChangeAspect="1"/>
          </p:cNvGraphicFramePr>
          <p:nvPr>
            <p:extLst>
              <p:ext uri="{D42A27DB-BD31-4B8C-83A1-F6EECF244321}">
                <p14:modId xmlns:p14="http://schemas.microsoft.com/office/powerpoint/2010/main" val="2472872411"/>
              </p:ext>
            </p:extLst>
          </p:nvPr>
        </p:nvGraphicFramePr>
        <p:xfrm>
          <a:off x="571501" y="3661754"/>
          <a:ext cx="5020340" cy="575937"/>
        </p:xfrm>
        <a:graphic>
          <a:graphicData uri="http://schemas.openxmlformats.org/presentationml/2006/ole">
            <mc:AlternateContent xmlns:mc="http://schemas.openxmlformats.org/markup-compatibility/2006">
              <mc:Choice xmlns:v="urn:schemas-microsoft-com:vml" Requires="v">
                <p:oleObj name="Equation" r:id="rId5" imgW="3873240" imgH="444240" progId="Equation.DSMT4">
                  <p:embed/>
                </p:oleObj>
              </mc:Choice>
              <mc:Fallback>
                <p:oleObj name="Equation" r:id="rId5" imgW="3873240" imgH="444240" progId="Equation.DSMT4">
                  <p:embed/>
                  <p:pic>
                    <p:nvPicPr>
                      <p:cNvPr id="0" name=""/>
                      <p:cNvPicPr/>
                      <p:nvPr/>
                    </p:nvPicPr>
                    <p:blipFill>
                      <a:blip r:embed="rId6"/>
                      <a:stretch>
                        <a:fillRect/>
                      </a:stretch>
                    </p:blipFill>
                    <p:spPr>
                      <a:xfrm>
                        <a:off x="571501" y="3661754"/>
                        <a:ext cx="5020340" cy="5759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51777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4237703" y="167149"/>
            <a:ext cx="3736258" cy="727434"/>
          </a:xfrm>
        </p:spPr>
        <p:txBody>
          <a:bodyPr>
            <a:normAutofit/>
          </a:bodyPr>
          <a:lstStyle/>
          <a:p>
            <a:r>
              <a:rPr lang="en-US" sz="3600" b="1" u="sng">
                <a:latin typeface="+mn-lt"/>
              </a:rPr>
              <a:t>Neural Networks</a:t>
            </a:r>
          </a:p>
        </p:txBody>
      </p:sp>
      <p:sp>
        <p:nvSpPr>
          <p:cNvPr id="7" name="TextBox 6">
            <a:extLst>
              <a:ext uri="{FF2B5EF4-FFF2-40B4-BE49-F238E27FC236}">
                <a16:creationId xmlns:a16="http://schemas.microsoft.com/office/drawing/2014/main" id="{0FFC999C-4645-5411-36D4-D5C44DBD5DA8}"/>
              </a:ext>
            </a:extLst>
          </p:cNvPr>
          <p:cNvSpPr txBox="1"/>
          <p:nvPr/>
        </p:nvSpPr>
        <p:spPr>
          <a:xfrm>
            <a:off x="491491" y="3865585"/>
            <a:ext cx="5604509" cy="369332"/>
          </a:xfrm>
          <a:prstGeom prst="rect">
            <a:avLst/>
          </a:prstGeom>
          <a:noFill/>
        </p:spPr>
        <p:txBody>
          <a:bodyPr wrap="square" rtlCol="0">
            <a:spAutoFit/>
          </a:bodyPr>
          <a:lstStyle/>
          <a:p>
            <a:r>
              <a:rPr lang="en-US"/>
              <a:t>Amazingly, we find a simple perceptron works quite well.  </a:t>
            </a:r>
          </a:p>
        </p:txBody>
      </p:sp>
      <p:pic>
        <p:nvPicPr>
          <p:cNvPr id="4" name="Picture 3">
            <a:extLst>
              <a:ext uri="{FF2B5EF4-FFF2-40B4-BE49-F238E27FC236}">
                <a16:creationId xmlns:a16="http://schemas.microsoft.com/office/drawing/2014/main" id="{46874241-CFB6-562B-D1A8-A62BB28493D6}"/>
              </a:ext>
            </a:extLst>
          </p:cNvPr>
          <p:cNvPicPr>
            <a:picLocks noChangeAspect="1"/>
          </p:cNvPicPr>
          <p:nvPr/>
        </p:nvPicPr>
        <p:blipFill>
          <a:blip r:embed="rId2"/>
          <a:stretch>
            <a:fillRect/>
          </a:stretch>
        </p:blipFill>
        <p:spPr>
          <a:xfrm>
            <a:off x="491491" y="1767695"/>
            <a:ext cx="4469129" cy="1831335"/>
          </a:xfrm>
          <a:prstGeom prst="rect">
            <a:avLst/>
          </a:prstGeom>
        </p:spPr>
      </p:pic>
      <p:sp>
        <p:nvSpPr>
          <p:cNvPr id="10" name="TextBox 9">
            <a:extLst>
              <a:ext uri="{FF2B5EF4-FFF2-40B4-BE49-F238E27FC236}">
                <a16:creationId xmlns:a16="http://schemas.microsoft.com/office/drawing/2014/main" id="{FF3AB02A-8B8A-B4EF-0D00-7DE028324D94}"/>
              </a:ext>
            </a:extLst>
          </p:cNvPr>
          <p:cNvSpPr txBox="1"/>
          <p:nvPr/>
        </p:nvSpPr>
        <p:spPr>
          <a:xfrm>
            <a:off x="491491" y="1265086"/>
            <a:ext cx="3943349" cy="369332"/>
          </a:xfrm>
          <a:prstGeom prst="rect">
            <a:avLst/>
          </a:prstGeom>
          <a:noFill/>
        </p:spPr>
        <p:txBody>
          <a:bodyPr wrap="square" rtlCol="0">
            <a:spAutoFit/>
          </a:bodyPr>
          <a:lstStyle/>
          <a:p>
            <a:r>
              <a:rPr lang="en-US"/>
              <a:t>for example, could try to model,</a:t>
            </a:r>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5FF187FF-14B3-4DCC-7E0A-0251DF3AED66}"/>
                  </a:ext>
                </a:extLst>
              </p14:cNvPr>
              <p14:cNvContentPartPr/>
              <p14:nvPr/>
            </p14:nvContentPartPr>
            <p14:xfrm>
              <a:off x="4599169" y="2175011"/>
              <a:ext cx="2224361" cy="3750480"/>
            </p14:xfrm>
          </p:contentPart>
        </mc:Choice>
        <mc:Fallback xmlns="">
          <p:pic>
            <p:nvPicPr>
              <p:cNvPr id="14" name="Ink 13">
                <a:extLst>
                  <a:ext uri="{FF2B5EF4-FFF2-40B4-BE49-F238E27FC236}">
                    <a16:creationId xmlns:a16="http://schemas.microsoft.com/office/drawing/2014/main" id="{5FF187FF-14B3-4DCC-7E0A-0251DF3AED66}"/>
                  </a:ext>
                </a:extLst>
              </p:cNvPr>
              <p:cNvPicPr/>
              <p:nvPr/>
            </p:nvPicPr>
            <p:blipFill>
              <a:blip r:embed="rId4"/>
              <a:stretch>
                <a:fillRect/>
              </a:stretch>
            </p:blipFill>
            <p:spPr>
              <a:xfrm>
                <a:off x="4590169" y="2166011"/>
                <a:ext cx="2242000" cy="3768120"/>
              </a:xfrm>
              <a:prstGeom prst="rect">
                <a:avLst/>
              </a:prstGeom>
            </p:spPr>
          </p:pic>
        </mc:Fallback>
      </mc:AlternateContent>
      <p:sp>
        <p:nvSpPr>
          <p:cNvPr id="15" name="TextBox 14">
            <a:extLst>
              <a:ext uri="{FF2B5EF4-FFF2-40B4-BE49-F238E27FC236}">
                <a16:creationId xmlns:a16="http://schemas.microsoft.com/office/drawing/2014/main" id="{A6F02316-FA44-1732-79B7-C2C5F1D32F84}"/>
              </a:ext>
            </a:extLst>
          </p:cNvPr>
          <p:cNvSpPr txBox="1"/>
          <p:nvPr/>
        </p:nvSpPr>
        <p:spPr>
          <a:xfrm>
            <a:off x="7457440" y="1392091"/>
            <a:ext cx="2509519" cy="369332"/>
          </a:xfrm>
          <a:prstGeom prst="rect">
            <a:avLst/>
          </a:prstGeom>
          <a:noFill/>
        </p:spPr>
        <p:txBody>
          <a:bodyPr wrap="square" rtlCol="0">
            <a:spAutoFit/>
          </a:bodyPr>
          <a:lstStyle/>
          <a:p>
            <a:r>
              <a:rPr lang="en-US"/>
              <a:t>we find,</a:t>
            </a:r>
          </a:p>
        </p:txBody>
      </p:sp>
      <p:pic>
        <p:nvPicPr>
          <p:cNvPr id="16" name="Picture 15" descr="A screenshot of a computer program&#10;&#10;Description automatically generated with medium confidence">
            <a:extLst>
              <a:ext uri="{FF2B5EF4-FFF2-40B4-BE49-F238E27FC236}">
                <a16:creationId xmlns:a16="http://schemas.microsoft.com/office/drawing/2014/main" id="{6EAC7B4A-F87D-6DA2-B8DC-2004C0D34D0A}"/>
              </a:ext>
            </a:extLst>
          </p:cNvPr>
          <p:cNvPicPr>
            <a:picLocks noChangeAspect="1"/>
          </p:cNvPicPr>
          <p:nvPr/>
        </p:nvPicPr>
        <p:blipFill>
          <a:blip r:embed="rId5"/>
          <a:stretch>
            <a:fillRect/>
          </a:stretch>
        </p:blipFill>
        <p:spPr>
          <a:xfrm>
            <a:off x="7457440" y="1900872"/>
            <a:ext cx="4155440" cy="3250997"/>
          </a:xfrm>
          <a:prstGeom prst="rect">
            <a:avLst/>
          </a:prstGeom>
        </p:spPr>
      </p:pic>
      <p:graphicFrame>
        <p:nvGraphicFramePr>
          <p:cNvPr id="17" name="Object 16">
            <a:extLst>
              <a:ext uri="{FF2B5EF4-FFF2-40B4-BE49-F238E27FC236}">
                <a16:creationId xmlns:a16="http://schemas.microsoft.com/office/drawing/2014/main" id="{8C811F26-C460-9BEE-76A0-E1DED86949DB}"/>
              </a:ext>
            </a:extLst>
          </p:cNvPr>
          <p:cNvGraphicFramePr>
            <a:graphicFrameLocks noChangeAspect="1"/>
          </p:cNvGraphicFramePr>
          <p:nvPr>
            <p:extLst>
              <p:ext uri="{D42A27DB-BD31-4B8C-83A1-F6EECF244321}">
                <p14:modId xmlns:p14="http://schemas.microsoft.com/office/powerpoint/2010/main" val="1754595873"/>
              </p:ext>
            </p:extLst>
          </p:nvPr>
        </p:nvGraphicFramePr>
        <p:xfrm>
          <a:off x="7362825" y="5620068"/>
          <a:ext cx="4337684" cy="880079"/>
        </p:xfrm>
        <a:graphic>
          <a:graphicData uri="http://schemas.openxmlformats.org/presentationml/2006/ole">
            <mc:AlternateContent xmlns:mc="http://schemas.openxmlformats.org/markup-compatibility/2006">
              <mc:Choice xmlns:v="urn:schemas-microsoft-com:vml" Requires="v">
                <p:oleObj name="Equation" r:id="rId6" imgW="3294274" imgH="667676" progId="Equation.DSMT4">
                  <p:embed/>
                </p:oleObj>
              </mc:Choice>
              <mc:Fallback>
                <p:oleObj name="Equation" r:id="rId6" imgW="3294274" imgH="667676" progId="Equation.DSMT4">
                  <p:embed/>
                  <p:pic>
                    <p:nvPicPr>
                      <p:cNvPr id="0" name=""/>
                      <p:cNvPicPr/>
                      <p:nvPr/>
                    </p:nvPicPr>
                    <p:blipFill>
                      <a:blip r:embed="rId7"/>
                      <a:stretch>
                        <a:fillRect/>
                      </a:stretch>
                    </p:blipFill>
                    <p:spPr>
                      <a:xfrm>
                        <a:off x="7362825" y="5620068"/>
                        <a:ext cx="4337684" cy="880079"/>
                      </a:xfrm>
                      <a:prstGeom prst="rect">
                        <a:avLst/>
                      </a:prstGeom>
                    </p:spPr>
                  </p:pic>
                </p:oleObj>
              </mc:Fallback>
            </mc:AlternateContent>
          </a:graphicData>
        </a:graphic>
      </p:graphicFrame>
      <p:pic>
        <p:nvPicPr>
          <p:cNvPr id="5" name="Picture 4" descr="A diagram of a diagram&#10;&#10;Description automatically generated">
            <a:extLst>
              <a:ext uri="{FF2B5EF4-FFF2-40B4-BE49-F238E27FC236}">
                <a16:creationId xmlns:a16="http://schemas.microsoft.com/office/drawing/2014/main" id="{11FB0B4D-2EB5-2881-F8CB-F91FB9BFC324}"/>
              </a:ext>
            </a:extLst>
          </p:cNvPr>
          <p:cNvPicPr>
            <a:picLocks noChangeAspect="1"/>
          </p:cNvPicPr>
          <p:nvPr/>
        </p:nvPicPr>
        <p:blipFill>
          <a:blip r:embed="rId8"/>
          <a:stretch>
            <a:fillRect/>
          </a:stretch>
        </p:blipFill>
        <p:spPr>
          <a:xfrm>
            <a:off x="579120" y="4386003"/>
            <a:ext cx="3630006" cy="2248262"/>
          </a:xfrm>
          <a:prstGeom prst="rect">
            <a:avLst/>
          </a:prstGeom>
        </p:spPr>
      </p:pic>
    </p:spTree>
    <p:extLst>
      <p:ext uri="{BB962C8B-B14F-4D97-AF65-F5344CB8AC3E}">
        <p14:creationId xmlns:p14="http://schemas.microsoft.com/office/powerpoint/2010/main" val="1042235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104211"/>
            <a:ext cx="5692877" cy="727434"/>
          </a:xfrm>
        </p:spPr>
        <p:txBody>
          <a:bodyPr>
            <a:normAutofit fontScale="90000"/>
          </a:bodyPr>
          <a:lstStyle/>
          <a:p>
            <a:r>
              <a:rPr lang="en-US" sz="3600" b="1" u="sng">
                <a:latin typeface="+mn-lt"/>
              </a:rPr>
              <a:t>Convolutional Neural Networks</a:t>
            </a:r>
          </a:p>
        </p:txBody>
      </p:sp>
      <p:sp>
        <p:nvSpPr>
          <p:cNvPr id="10" name="TextBox 9">
            <a:extLst>
              <a:ext uri="{FF2B5EF4-FFF2-40B4-BE49-F238E27FC236}">
                <a16:creationId xmlns:a16="http://schemas.microsoft.com/office/drawing/2014/main" id="{FF3AB02A-8B8A-B4EF-0D00-7DE028324D94}"/>
              </a:ext>
            </a:extLst>
          </p:cNvPr>
          <p:cNvSpPr txBox="1"/>
          <p:nvPr/>
        </p:nvSpPr>
        <p:spPr>
          <a:xfrm>
            <a:off x="393168" y="988086"/>
            <a:ext cx="10717284" cy="1323439"/>
          </a:xfrm>
          <a:prstGeom prst="rect">
            <a:avLst/>
          </a:prstGeom>
          <a:noFill/>
        </p:spPr>
        <p:txBody>
          <a:bodyPr wrap="square" rtlCol="0">
            <a:spAutoFit/>
          </a:bodyPr>
          <a:lstStyle/>
          <a:p>
            <a:r>
              <a:rPr lang="en-US" sz="1600"/>
              <a:t>Apropos image classification, where the number of inputs (# pixels in image) can be very large, it becomes unwieldy to treat them all.  Turns out we typically don’t need to.  We can reduce the data, and sort of take advantage of correlations in the pictures (dark pixels tend to be close to other dark pixels, and light close to light) by using a convolutional neural network.  Such a network is the same as a normal network.  The only difference is what we’re putting into the network.  So imagine we’re trying to classify an image as an X or O. </a:t>
            </a:r>
          </a:p>
        </p:txBody>
      </p:sp>
      <p:pic>
        <p:nvPicPr>
          <p:cNvPr id="3" name="Picture 2">
            <a:extLst>
              <a:ext uri="{FF2B5EF4-FFF2-40B4-BE49-F238E27FC236}">
                <a16:creationId xmlns:a16="http://schemas.microsoft.com/office/drawing/2014/main" id="{F12A42F7-7D64-ADE2-DC77-B7BCF4AA8C18}"/>
              </a:ext>
            </a:extLst>
          </p:cNvPr>
          <p:cNvPicPr>
            <a:picLocks noChangeAspect="1"/>
          </p:cNvPicPr>
          <p:nvPr/>
        </p:nvPicPr>
        <p:blipFill>
          <a:blip r:embed="rId2"/>
          <a:stretch>
            <a:fillRect/>
          </a:stretch>
        </p:blipFill>
        <p:spPr>
          <a:xfrm>
            <a:off x="393168" y="2467966"/>
            <a:ext cx="4839119" cy="1592718"/>
          </a:xfrm>
          <a:prstGeom prst="rect">
            <a:avLst/>
          </a:prstGeom>
        </p:spPr>
      </p:pic>
      <p:sp>
        <p:nvSpPr>
          <p:cNvPr id="9" name="TextBox 8">
            <a:extLst>
              <a:ext uri="{FF2B5EF4-FFF2-40B4-BE49-F238E27FC236}">
                <a16:creationId xmlns:a16="http://schemas.microsoft.com/office/drawing/2014/main" id="{7D190A46-4729-FE86-561E-C6F5764DAEE5}"/>
              </a:ext>
            </a:extLst>
          </p:cNvPr>
          <p:cNvSpPr txBox="1"/>
          <p:nvPr/>
        </p:nvSpPr>
        <p:spPr>
          <a:xfrm>
            <a:off x="393168" y="4361810"/>
            <a:ext cx="6096000" cy="338554"/>
          </a:xfrm>
          <a:prstGeom prst="rect">
            <a:avLst/>
          </a:prstGeom>
          <a:noFill/>
        </p:spPr>
        <p:txBody>
          <a:bodyPr wrap="square">
            <a:spAutoFit/>
          </a:bodyPr>
          <a:lstStyle/>
          <a:p>
            <a:r>
              <a:rPr lang="en-US" sz="1600"/>
              <a:t>Black pixels can be represented as 1, and white pixels 0. </a:t>
            </a:r>
          </a:p>
        </p:txBody>
      </p:sp>
      <p:pic>
        <p:nvPicPr>
          <p:cNvPr id="11" name="Picture 10">
            <a:extLst>
              <a:ext uri="{FF2B5EF4-FFF2-40B4-BE49-F238E27FC236}">
                <a16:creationId xmlns:a16="http://schemas.microsoft.com/office/drawing/2014/main" id="{2C1AEDA3-7DC0-83B7-1A1E-F3CCD2732C32}"/>
              </a:ext>
            </a:extLst>
          </p:cNvPr>
          <p:cNvPicPr>
            <a:picLocks noChangeAspect="1"/>
          </p:cNvPicPr>
          <p:nvPr/>
        </p:nvPicPr>
        <p:blipFill>
          <a:blip r:embed="rId3"/>
          <a:stretch>
            <a:fillRect/>
          </a:stretch>
        </p:blipFill>
        <p:spPr>
          <a:xfrm>
            <a:off x="400788" y="4907703"/>
            <a:ext cx="4831499" cy="1585097"/>
          </a:xfrm>
          <a:prstGeom prst="rect">
            <a:avLst/>
          </a:prstGeom>
        </p:spPr>
      </p:pic>
    </p:spTree>
    <p:extLst>
      <p:ext uri="{BB962C8B-B14F-4D97-AF65-F5344CB8AC3E}">
        <p14:creationId xmlns:p14="http://schemas.microsoft.com/office/powerpoint/2010/main" val="3887063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104211"/>
            <a:ext cx="5692877" cy="727434"/>
          </a:xfrm>
        </p:spPr>
        <p:txBody>
          <a:bodyPr>
            <a:normAutofit fontScale="90000"/>
          </a:bodyPr>
          <a:lstStyle/>
          <a:p>
            <a:r>
              <a:rPr lang="en-US" sz="3600" b="1" u="sng">
                <a:latin typeface="+mn-lt"/>
              </a:rPr>
              <a:t>Convolutional Neural Networks</a:t>
            </a:r>
          </a:p>
        </p:txBody>
      </p:sp>
      <p:sp>
        <p:nvSpPr>
          <p:cNvPr id="10" name="TextBox 9">
            <a:extLst>
              <a:ext uri="{FF2B5EF4-FFF2-40B4-BE49-F238E27FC236}">
                <a16:creationId xmlns:a16="http://schemas.microsoft.com/office/drawing/2014/main" id="{FF3AB02A-8B8A-B4EF-0D00-7DE028324D94}"/>
              </a:ext>
            </a:extLst>
          </p:cNvPr>
          <p:cNvSpPr txBox="1"/>
          <p:nvPr/>
        </p:nvSpPr>
        <p:spPr>
          <a:xfrm>
            <a:off x="393168" y="1134835"/>
            <a:ext cx="10717284" cy="830997"/>
          </a:xfrm>
          <a:prstGeom prst="rect">
            <a:avLst/>
          </a:prstGeom>
          <a:noFill/>
        </p:spPr>
        <p:txBody>
          <a:bodyPr wrap="square" rtlCol="0">
            <a:spAutoFit/>
          </a:bodyPr>
          <a:lstStyle/>
          <a:p>
            <a:r>
              <a:rPr lang="en-US" sz="1600" b="1"/>
              <a:t>Apply the Convolution</a:t>
            </a:r>
          </a:p>
          <a:p>
            <a:r>
              <a:rPr lang="en-US" sz="1600"/>
              <a:t>Then we can reduce the data by taking a convolution of each image with a filter, a smaller image with given dark and light regions (it would be black/white too), but making blue for contrast.  </a:t>
            </a:r>
          </a:p>
        </p:txBody>
      </p:sp>
      <p:pic>
        <p:nvPicPr>
          <p:cNvPr id="7" name="Picture 6">
            <a:extLst>
              <a:ext uri="{FF2B5EF4-FFF2-40B4-BE49-F238E27FC236}">
                <a16:creationId xmlns:a16="http://schemas.microsoft.com/office/drawing/2014/main" id="{7112C8A1-1FFF-1C47-BED1-15F30B143A13}"/>
              </a:ext>
            </a:extLst>
          </p:cNvPr>
          <p:cNvPicPr>
            <a:picLocks noChangeAspect="1"/>
          </p:cNvPicPr>
          <p:nvPr/>
        </p:nvPicPr>
        <p:blipFill>
          <a:blip r:embed="rId2"/>
          <a:stretch>
            <a:fillRect/>
          </a:stretch>
        </p:blipFill>
        <p:spPr>
          <a:xfrm>
            <a:off x="393168" y="2070956"/>
            <a:ext cx="1127858" cy="815411"/>
          </a:xfrm>
          <a:prstGeom prst="rect">
            <a:avLst/>
          </a:prstGeom>
        </p:spPr>
      </p:pic>
      <p:pic>
        <p:nvPicPr>
          <p:cNvPr id="13" name="Picture 12">
            <a:extLst>
              <a:ext uri="{FF2B5EF4-FFF2-40B4-BE49-F238E27FC236}">
                <a16:creationId xmlns:a16="http://schemas.microsoft.com/office/drawing/2014/main" id="{6DB736F2-B9BF-363D-CA09-370DF72F25EB}"/>
              </a:ext>
            </a:extLst>
          </p:cNvPr>
          <p:cNvPicPr>
            <a:picLocks noChangeAspect="1"/>
          </p:cNvPicPr>
          <p:nvPr/>
        </p:nvPicPr>
        <p:blipFill>
          <a:blip r:embed="rId3"/>
          <a:stretch>
            <a:fillRect/>
          </a:stretch>
        </p:blipFill>
        <p:spPr>
          <a:xfrm>
            <a:off x="393168" y="3730309"/>
            <a:ext cx="6012701" cy="1127858"/>
          </a:xfrm>
          <a:prstGeom prst="rect">
            <a:avLst/>
          </a:prstGeom>
        </p:spPr>
      </p:pic>
      <p:sp>
        <p:nvSpPr>
          <p:cNvPr id="14" name="TextBox 13">
            <a:extLst>
              <a:ext uri="{FF2B5EF4-FFF2-40B4-BE49-F238E27FC236}">
                <a16:creationId xmlns:a16="http://schemas.microsoft.com/office/drawing/2014/main" id="{C72852F6-6462-62F9-A7BC-A26DCD383E2B}"/>
              </a:ext>
            </a:extLst>
          </p:cNvPr>
          <p:cNvSpPr txBox="1"/>
          <p:nvPr/>
        </p:nvSpPr>
        <p:spPr>
          <a:xfrm>
            <a:off x="393168" y="2972756"/>
            <a:ext cx="11503864" cy="584775"/>
          </a:xfrm>
          <a:prstGeom prst="rect">
            <a:avLst/>
          </a:prstGeom>
          <a:noFill/>
        </p:spPr>
        <p:txBody>
          <a:bodyPr wrap="square" rtlCol="0">
            <a:spAutoFit/>
          </a:bodyPr>
          <a:lstStyle/>
          <a:p>
            <a:r>
              <a:rPr lang="en-US" sz="1600"/>
              <a:t>and we overlay the filter on top of the image.  And take dot product between overlapping filter and image pixel values.  The first row of overlaps is shown below, and have values 1, 0, 1, 3.  </a:t>
            </a:r>
          </a:p>
        </p:txBody>
      </p:sp>
      <p:sp>
        <p:nvSpPr>
          <p:cNvPr id="15" name="TextBox 14">
            <a:extLst>
              <a:ext uri="{FF2B5EF4-FFF2-40B4-BE49-F238E27FC236}">
                <a16:creationId xmlns:a16="http://schemas.microsoft.com/office/drawing/2014/main" id="{316858D3-E883-61E0-7E6A-F2E155D8BD07}"/>
              </a:ext>
            </a:extLst>
          </p:cNvPr>
          <p:cNvSpPr txBox="1"/>
          <p:nvPr/>
        </p:nvSpPr>
        <p:spPr>
          <a:xfrm>
            <a:off x="393168" y="5068414"/>
            <a:ext cx="7698780" cy="338554"/>
          </a:xfrm>
          <a:prstGeom prst="rect">
            <a:avLst/>
          </a:prstGeom>
          <a:noFill/>
        </p:spPr>
        <p:txBody>
          <a:bodyPr wrap="square" rtlCol="0">
            <a:spAutoFit/>
          </a:bodyPr>
          <a:lstStyle/>
          <a:p>
            <a:r>
              <a:rPr lang="en-US" sz="1600"/>
              <a:t>If we continue to do this for the other three rows, we can fill in a 4 by 4 Feature Map.</a:t>
            </a:r>
          </a:p>
        </p:txBody>
      </p:sp>
      <p:pic>
        <p:nvPicPr>
          <p:cNvPr id="16" name="Picture 15" descr="A picture containing square, number&#10;&#10;Description automatically generated">
            <a:extLst>
              <a:ext uri="{FF2B5EF4-FFF2-40B4-BE49-F238E27FC236}">
                <a16:creationId xmlns:a16="http://schemas.microsoft.com/office/drawing/2014/main" id="{E6F22A00-320C-8454-6DB5-CF677BA100C6}"/>
              </a:ext>
            </a:extLst>
          </p:cNvPr>
          <p:cNvPicPr>
            <a:picLocks noChangeAspect="1"/>
          </p:cNvPicPr>
          <p:nvPr/>
        </p:nvPicPr>
        <p:blipFill>
          <a:blip r:embed="rId4"/>
          <a:stretch>
            <a:fillRect/>
          </a:stretch>
        </p:blipFill>
        <p:spPr>
          <a:xfrm>
            <a:off x="489278" y="5605637"/>
            <a:ext cx="1440180" cy="1064895"/>
          </a:xfrm>
          <a:prstGeom prst="rect">
            <a:avLst/>
          </a:prstGeom>
        </p:spPr>
      </p:pic>
    </p:spTree>
    <p:extLst>
      <p:ext uri="{BB962C8B-B14F-4D97-AF65-F5344CB8AC3E}">
        <p14:creationId xmlns:p14="http://schemas.microsoft.com/office/powerpoint/2010/main" val="1770993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104211"/>
            <a:ext cx="5692877" cy="727434"/>
          </a:xfrm>
        </p:spPr>
        <p:txBody>
          <a:bodyPr>
            <a:normAutofit fontScale="90000"/>
          </a:bodyPr>
          <a:lstStyle/>
          <a:p>
            <a:r>
              <a:rPr lang="en-US" sz="3600" b="1" u="sng">
                <a:latin typeface="+mn-lt"/>
              </a:rPr>
              <a:t>Convolutional Neural Networks</a:t>
            </a:r>
          </a:p>
        </p:txBody>
      </p:sp>
      <p:sp>
        <p:nvSpPr>
          <p:cNvPr id="10" name="TextBox 9">
            <a:extLst>
              <a:ext uri="{FF2B5EF4-FFF2-40B4-BE49-F238E27FC236}">
                <a16:creationId xmlns:a16="http://schemas.microsoft.com/office/drawing/2014/main" id="{FF3AB02A-8B8A-B4EF-0D00-7DE028324D94}"/>
              </a:ext>
            </a:extLst>
          </p:cNvPr>
          <p:cNvSpPr txBox="1"/>
          <p:nvPr/>
        </p:nvSpPr>
        <p:spPr>
          <a:xfrm>
            <a:off x="393168" y="1206243"/>
            <a:ext cx="10717284" cy="830997"/>
          </a:xfrm>
          <a:prstGeom prst="rect">
            <a:avLst/>
          </a:prstGeom>
          <a:noFill/>
        </p:spPr>
        <p:txBody>
          <a:bodyPr wrap="square" rtlCol="0">
            <a:spAutoFit/>
          </a:bodyPr>
          <a:lstStyle/>
          <a:p>
            <a:r>
              <a:rPr lang="en-US" sz="1600" b="1"/>
              <a:t>Filter the Feature Map</a:t>
            </a:r>
          </a:p>
          <a:p>
            <a:r>
              <a:rPr lang="en-US" sz="1600"/>
              <a:t>These 16 values are still to many, so we will linearly shift the data by the overall median value.  The median value is 1.5, but we’ll say 2.  So,  </a:t>
            </a:r>
          </a:p>
        </p:txBody>
      </p:sp>
      <p:pic>
        <p:nvPicPr>
          <p:cNvPr id="16" name="Picture 15" descr="A picture containing square, number&#10;&#10;Description automatically generated">
            <a:extLst>
              <a:ext uri="{FF2B5EF4-FFF2-40B4-BE49-F238E27FC236}">
                <a16:creationId xmlns:a16="http://schemas.microsoft.com/office/drawing/2014/main" id="{E6F22A00-320C-8454-6DB5-CF677BA100C6}"/>
              </a:ext>
            </a:extLst>
          </p:cNvPr>
          <p:cNvPicPr>
            <a:picLocks noChangeAspect="1"/>
          </p:cNvPicPr>
          <p:nvPr/>
        </p:nvPicPr>
        <p:blipFill>
          <a:blip r:embed="rId2"/>
          <a:stretch>
            <a:fillRect/>
          </a:stretch>
        </p:blipFill>
        <p:spPr>
          <a:xfrm>
            <a:off x="469613" y="2337364"/>
            <a:ext cx="1440180" cy="1064895"/>
          </a:xfrm>
          <a:prstGeom prst="rect">
            <a:avLst/>
          </a:prstGeom>
        </p:spPr>
      </p:pic>
      <p:cxnSp>
        <p:nvCxnSpPr>
          <p:cNvPr id="4" name="Straight Arrow Connector 3">
            <a:extLst>
              <a:ext uri="{FF2B5EF4-FFF2-40B4-BE49-F238E27FC236}">
                <a16:creationId xmlns:a16="http://schemas.microsoft.com/office/drawing/2014/main" id="{CAC0FC1F-6791-31E5-36D9-75E55EC0291D}"/>
              </a:ext>
            </a:extLst>
          </p:cNvPr>
          <p:cNvCxnSpPr/>
          <p:nvPr/>
        </p:nvCxnSpPr>
        <p:spPr>
          <a:xfrm>
            <a:off x="2281084" y="2869811"/>
            <a:ext cx="87507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5" name="Picture 4">
            <a:extLst>
              <a:ext uri="{FF2B5EF4-FFF2-40B4-BE49-F238E27FC236}">
                <a16:creationId xmlns:a16="http://schemas.microsoft.com/office/drawing/2014/main" id="{337010B3-23B1-37BE-9C49-B5C52D17FEE4}"/>
              </a:ext>
            </a:extLst>
          </p:cNvPr>
          <p:cNvPicPr>
            <a:picLocks noChangeAspect="1"/>
          </p:cNvPicPr>
          <p:nvPr/>
        </p:nvPicPr>
        <p:blipFill>
          <a:blip r:embed="rId3"/>
          <a:stretch>
            <a:fillRect/>
          </a:stretch>
        </p:blipFill>
        <p:spPr>
          <a:xfrm>
            <a:off x="3368336" y="2298036"/>
            <a:ext cx="1699407" cy="1272650"/>
          </a:xfrm>
          <a:prstGeom prst="rect">
            <a:avLst/>
          </a:prstGeom>
        </p:spPr>
      </p:pic>
      <p:sp>
        <p:nvSpPr>
          <p:cNvPr id="8" name="TextBox 7">
            <a:extLst>
              <a:ext uri="{FF2B5EF4-FFF2-40B4-BE49-F238E27FC236}">
                <a16:creationId xmlns:a16="http://schemas.microsoft.com/office/drawing/2014/main" id="{481231A3-7B41-1471-942B-9B4E6E7C22FA}"/>
              </a:ext>
            </a:extLst>
          </p:cNvPr>
          <p:cNvSpPr txBox="1"/>
          <p:nvPr/>
        </p:nvSpPr>
        <p:spPr>
          <a:xfrm>
            <a:off x="393168" y="3773165"/>
            <a:ext cx="7531632" cy="338554"/>
          </a:xfrm>
          <a:prstGeom prst="rect">
            <a:avLst/>
          </a:prstGeom>
          <a:noFill/>
        </p:spPr>
        <p:txBody>
          <a:bodyPr wrap="square">
            <a:spAutoFit/>
          </a:bodyPr>
          <a:lstStyle/>
          <a:p>
            <a:r>
              <a:rPr lang="en-US" sz="1600"/>
              <a:t>and then we’ll just map all positive values to 1 and all negative values to 0.</a:t>
            </a:r>
          </a:p>
        </p:txBody>
      </p:sp>
      <p:cxnSp>
        <p:nvCxnSpPr>
          <p:cNvPr id="11" name="Straight Arrow Connector 10">
            <a:extLst>
              <a:ext uri="{FF2B5EF4-FFF2-40B4-BE49-F238E27FC236}">
                <a16:creationId xmlns:a16="http://schemas.microsoft.com/office/drawing/2014/main" id="{3B713395-776E-BAB3-36CD-1400727836C0}"/>
              </a:ext>
            </a:extLst>
          </p:cNvPr>
          <p:cNvCxnSpPr/>
          <p:nvPr/>
        </p:nvCxnSpPr>
        <p:spPr>
          <a:xfrm>
            <a:off x="2281084" y="4935704"/>
            <a:ext cx="87507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2" name="Picture 11">
            <a:extLst>
              <a:ext uri="{FF2B5EF4-FFF2-40B4-BE49-F238E27FC236}">
                <a16:creationId xmlns:a16="http://schemas.microsoft.com/office/drawing/2014/main" id="{954834A5-D192-0D12-89D7-E3C149D2F325}"/>
              </a:ext>
            </a:extLst>
          </p:cNvPr>
          <p:cNvPicPr>
            <a:picLocks noChangeAspect="1"/>
          </p:cNvPicPr>
          <p:nvPr/>
        </p:nvPicPr>
        <p:blipFill>
          <a:blip r:embed="rId3"/>
          <a:stretch>
            <a:fillRect/>
          </a:stretch>
        </p:blipFill>
        <p:spPr>
          <a:xfrm>
            <a:off x="469613" y="4330450"/>
            <a:ext cx="1569794" cy="1175586"/>
          </a:xfrm>
          <a:prstGeom prst="rect">
            <a:avLst/>
          </a:prstGeom>
        </p:spPr>
      </p:pic>
      <p:pic>
        <p:nvPicPr>
          <p:cNvPr id="17" name="Picture 16" descr="A picture containing square, line&#10;&#10;Description automatically generated">
            <a:extLst>
              <a:ext uri="{FF2B5EF4-FFF2-40B4-BE49-F238E27FC236}">
                <a16:creationId xmlns:a16="http://schemas.microsoft.com/office/drawing/2014/main" id="{58EF99B7-493B-A36C-4885-D7182F222670}"/>
              </a:ext>
            </a:extLst>
          </p:cNvPr>
          <p:cNvPicPr>
            <a:picLocks noChangeAspect="1"/>
          </p:cNvPicPr>
          <p:nvPr/>
        </p:nvPicPr>
        <p:blipFill>
          <a:blip r:embed="rId4"/>
          <a:stretch>
            <a:fillRect/>
          </a:stretch>
        </p:blipFill>
        <p:spPr>
          <a:xfrm>
            <a:off x="3451909" y="4330450"/>
            <a:ext cx="1691640" cy="1272540"/>
          </a:xfrm>
          <a:prstGeom prst="rect">
            <a:avLst/>
          </a:prstGeom>
        </p:spPr>
      </p:pic>
    </p:spTree>
    <p:extLst>
      <p:ext uri="{BB962C8B-B14F-4D97-AF65-F5344CB8AC3E}">
        <p14:creationId xmlns:p14="http://schemas.microsoft.com/office/powerpoint/2010/main" val="4249643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3156155" y="104211"/>
            <a:ext cx="5692877" cy="727434"/>
          </a:xfrm>
        </p:spPr>
        <p:txBody>
          <a:bodyPr>
            <a:normAutofit fontScale="90000"/>
          </a:bodyPr>
          <a:lstStyle/>
          <a:p>
            <a:r>
              <a:rPr lang="en-US" sz="3600" b="1" u="sng">
                <a:latin typeface="+mn-lt"/>
              </a:rPr>
              <a:t>Convolutional Neural Networks</a:t>
            </a:r>
          </a:p>
        </p:txBody>
      </p:sp>
      <p:sp>
        <p:nvSpPr>
          <p:cNvPr id="10" name="TextBox 9">
            <a:extLst>
              <a:ext uri="{FF2B5EF4-FFF2-40B4-BE49-F238E27FC236}">
                <a16:creationId xmlns:a16="http://schemas.microsoft.com/office/drawing/2014/main" id="{FF3AB02A-8B8A-B4EF-0D00-7DE028324D94}"/>
              </a:ext>
            </a:extLst>
          </p:cNvPr>
          <p:cNvSpPr txBox="1"/>
          <p:nvPr/>
        </p:nvSpPr>
        <p:spPr>
          <a:xfrm>
            <a:off x="393168" y="1206243"/>
            <a:ext cx="10717284" cy="830997"/>
          </a:xfrm>
          <a:prstGeom prst="rect">
            <a:avLst/>
          </a:prstGeom>
          <a:noFill/>
        </p:spPr>
        <p:txBody>
          <a:bodyPr wrap="square" rtlCol="0">
            <a:spAutoFit/>
          </a:bodyPr>
          <a:lstStyle/>
          <a:p>
            <a:r>
              <a:rPr lang="en-US" sz="1600" b="1"/>
              <a:t>Pool the Feature Map</a:t>
            </a:r>
          </a:p>
          <a:p>
            <a:r>
              <a:rPr lang="en-US" sz="1600"/>
              <a:t>Then we’ll reduce the data set even further, as well sort of encode correlations.   We’ll section off the feature map, and take the maximum (Max Pooling) value within the segment, </a:t>
            </a:r>
          </a:p>
        </p:txBody>
      </p:sp>
      <p:pic>
        <p:nvPicPr>
          <p:cNvPr id="3" name="Picture 2" descr="A picture containing line, number, square&#10;&#10;Description automatically generated">
            <a:extLst>
              <a:ext uri="{FF2B5EF4-FFF2-40B4-BE49-F238E27FC236}">
                <a16:creationId xmlns:a16="http://schemas.microsoft.com/office/drawing/2014/main" id="{E80678CA-785A-14A0-A3D3-CC8E31A3A2E6}"/>
              </a:ext>
            </a:extLst>
          </p:cNvPr>
          <p:cNvPicPr>
            <a:picLocks noChangeAspect="1"/>
          </p:cNvPicPr>
          <p:nvPr/>
        </p:nvPicPr>
        <p:blipFill>
          <a:blip r:embed="rId2"/>
          <a:stretch>
            <a:fillRect/>
          </a:stretch>
        </p:blipFill>
        <p:spPr>
          <a:xfrm>
            <a:off x="499602" y="2320167"/>
            <a:ext cx="1714500" cy="1234440"/>
          </a:xfrm>
          <a:prstGeom prst="rect">
            <a:avLst/>
          </a:prstGeom>
        </p:spPr>
      </p:pic>
      <p:cxnSp>
        <p:nvCxnSpPr>
          <p:cNvPr id="6" name="Straight Arrow Connector 5">
            <a:extLst>
              <a:ext uri="{FF2B5EF4-FFF2-40B4-BE49-F238E27FC236}">
                <a16:creationId xmlns:a16="http://schemas.microsoft.com/office/drawing/2014/main" id="{AF3E4AA2-BE49-1DE2-A87A-0C95F29A335C}"/>
              </a:ext>
            </a:extLst>
          </p:cNvPr>
          <p:cNvCxnSpPr/>
          <p:nvPr/>
        </p:nvCxnSpPr>
        <p:spPr>
          <a:xfrm>
            <a:off x="2458065" y="2939755"/>
            <a:ext cx="87507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7" name="Picture 6" descr="A picture containing rectangle, number, line, square&#10;&#10;Description automatically generated">
            <a:extLst>
              <a:ext uri="{FF2B5EF4-FFF2-40B4-BE49-F238E27FC236}">
                <a16:creationId xmlns:a16="http://schemas.microsoft.com/office/drawing/2014/main" id="{FA511392-53E9-9595-897E-333316ABEFB0}"/>
              </a:ext>
            </a:extLst>
          </p:cNvPr>
          <p:cNvPicPr>
            <a:picLocks noChangeAspect="1"/>
          </p:cNvPicPr>
          <p:nvPr/>
        </p:nvPicPr>
        <p:blipFill>
          <a:blip r:embed="rId3"/>
          <a:stretch>
            <a:fillRect/>
          </a:stretch>
        </p:blipFill>
        <p:spPr>
          <a:xfrm>
            <a:off x="3715119" y="2602107"/>
            <a:ext cx="1005840" cy="670560"/>
          </a:xfrm>
          <a:prstGeom prst="rect">
            <a:avLst/>
          </a:prstGeom>
        </p:spPr>
      </p:pic>
      <p:sp>
        <p:nvSpPr>
          <p:cNvPr id="14" name="TextBox 13">
            <a:extLst>
              <a:ext uri="{FF2B5EF4-FFF2-40B4-BE49-F238E27FC236}">
                <a16:creationId xmlns:a16="http://schemas.microsoft.com/office/drawing/2014/main" id="{E86B844C-285B-287A-B433-6BCA6F42ADDE}"/>
              </a:ext>
            </a:extLst>
          </p:cNvPr>
          <p:cNvSpPr txBox="1"/>
          <p:nvPr/>
        </p:nvSpPr>
        <p:spPr>
          <a:xfrm>
            <a:off x="393167" y="3837534"/>
            <a:ext cx="11061413" cy="1077218"/>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One of the nice things about the convolutional approach is that if you shift the image up/down or right/left, that will basically shift the feature map values in the same direction.  And will by and large leave the reduced Max/Mean Pooled feature map the same as before.  And so our learning algorithm will be insensitive to simple displacements of the image, as it should be.  I wonder if there’s something you can do that would make it invariant to rotations too.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31016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6175</TotalTime>
  <Words>2790</Words>
  <Application>Microsoft Office PowerPoint</Application>
  <PresentationFormat>Widescreen</PresentationFormat>
  <Paragraphs>80</Paragraphs>
  <Slides>24</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9" baseType="lpstr">
      <vt:lpstr>Arial</vt:lpstr>
      <vt:lpstr>Calibri</vt:lpstr>
      <vt:lpstr>Calibri Light</vt:lpstr>
      <vt:lpstr>Office Theme</vt:lpstr>
      <vt:lpstr>Equation</vt:lpstr>
      <vt:lpstr>Neural Networks</vt:lpstr>
      <vt:lpstr>Neural Networks</vt:lpstr>
      <vt:lpstr>Neural Networks</vt:lpstr>
      <vt:lpstr>Neural Networks</vt:lpstr>
      <vt:lpstr>Neural Networks</vt:lpstr>
      <vt:lpstr>Convolutional Neural Networks</vt:lpstr>
      <vt:lpstr>Convolutional Neural Networks</vt:lpstr>
      <vt:lpstr>Convolutional Neural Networks</vt:lpstr>
      <vt:lpstr>Convolutional Neural Networks</vt:lpstr>
      <vt:lpstr>Convolutional Neural Networks</vt:lpstr>
      <vt:lpstr>Convolutional Neural Networks</vt:lpstr>
      <vt:lpstr>Convolutional Neural Networks</vt:lpstr>
      <vt:lpstr>Convolutional Neural Networks</vt:lpstr>
      <vt:lpstr>Convolutional Neural Networks</vt:lpstr>
      <vt:lpstr>Convolutional Neural Networks</vt:lpstr>
      <vt:lpstr>Recurrent Neural Networks</vt:lpstr>
      <vt:lpstr>Recurrent Neural Networks</vt:lpstr>
      <vt:lpstr>Recurrent Neural Networks</vt:lpstr>
      <vt:lpstr>Neural Networks - LSTM</vt:lpstr>
      <vt:lpstr>Neural Networks - LSTM</vt:lpstr>
      <vt:lpstr>Neural Networks - LSTM</vt:lpstr>
      <vt:lpstr>Neural Networks – Word Embedding</vt:lpstr>
      <vt:lpstr>Neural Networks – Seq2Seq</vt:lpstr>
      <vt:lpstr>Neural Networks –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Perceptron</dc:title>
  <dc:creator>Kennard, Shauna</dc:creator>
  <cp:lastModifiedBy>Andrew Douglas</cp:lastModifiedBy>
  <cp:revision>94</cp:revision>
  <dcterms:created xsi:type="dcterms:W3CDTF">2022-05-14T13:47:15Z</dcterms:created>
  <dcterms:modified xsi:type="dcterms:W3CDTF">2024-11-06T21:26:50Z</dcterms:modified>
</cp:coreProperties>
</file>